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7"/>
  </p:notesMasterIdLst>
  <p:handoutMasterIdLst>
    <p:handoutMasterId r:id="rId48"/>
  </p:handoutMasterIdLst>
  <p:sldIdLst>
    <p:sldId id="269" r:id="rId2"/>
    <p:sldId id="629" r:id="rId3"/>
    <p:sldId id="327" r:id="rId4"/>
    <p:sldId id="322" r:id="rId5"/>
    <p:sldId id="330" r:id="rId6"/>
    <p:sldId id="343" r:id="rId7"/>
    <p:sldId id="349" r:id="rId8"/>
    <p:sldId id="350" r:id="rId9"/>
    <p:sldId id="351" r:id="rId10"/>
    <p:sldId id="352" r:id="rId11"/>
    <p:sldId id="669" r:id="rId12"/>
    <p:sldId id="675" r:id="rId13"/>
    <p:sldId id="329" r:id="rId14"/>
    <p:sldId id="328" r:id="rId15"/>
    <p:sldId id="331" r:id="rId16"/>
    <p:sldId id="332" r:id="rId17"/>
    <p:sldId id="410" r:id="rId18"/>
    <p:sldId id="369" r:id="rId19"/>
    <p:sldId id="360" r:id="rId20"/>
    <p:sldId id="370" r:id="rId21"/>
    <p:sldId id="673" r:id="rId22"/>
    <p:sldId id="336" r:id="rId23"/>
    <p:sldId id="670" r:id="rId24"/>
    <p:sldId id="337" r:id="rId25"/>
    <p:sldId id="371" r:id="rId26"/>
    <p:sldId id="372" r:id="rId27"/>
    <p:sldId id="373" r:id="rId28"/>
    <p:sldId id="374" r:id="rId29"/>
    <p:sldId id="375" r:id="rId30"/>
    <p:sldId id="376" r:id="rId31"/>
    <p:sldId id="378" r:id="rId32"/>
    <p:sldId id="363" r:id="rId33"/>
    <p:sldId id="365" r:id="rId34"/>
    <p:sldId id="412" r:id="rId35"/>
    <p:sldId id="411" r:id="rId36"/>
    <p:sldId id="355" r:id="rId37"/>
    <p:sldId id="413" r:id="rId38"/>
    <p:sldId id="674" r:id="rId39"/>
    <p:sldId id="346" r:id="rId40"/>
    <p:sldId id="414" r:id="rId41"/>
    <p:sldId id="377" r:id="rId42"/>
    <p:sldId id="666" r:id="rId43"/>
    <p:sldId id="264" r:id="rId44"/>
    <p:sldId id="265" r:id="rId45"/>
    <p:sldId id="326" r:id="rId46"/>
  </p:sldIdLst>
  <p:sldSz cx="9144000" cy="6858000" type="screen4x3"/>
  <p:notesSz cx="7010400" cy="9372600"/>
  <p:custShowLst>
    <p:custShow name="mainshow" id="0">
      <p:sldLst/>
    </p:custShow>
    <p:custShow name="CERC" id="1">
      <p:sldLst/>
    </p:custShow>
    <p:custShow name="UCP" id="2">
      <p:sldLst/>
    </p:custShow>
    <p:custShow name="UAC" id="3">
      <p:sldLst/>
    </p:custShow>
    <p:custShow name="WHARTON" id="4">
      <p:sldLst/>
    </p:custShow>
    <p:custShow name="CSLCE" id="5">
      <p:sldLst/>
    </p:custShow>
    <p:custShow name="CIT" id="6">
      <p:sldLst/>
    </p:custShow>
    <p:custShow name="NCSUE" id="7">
      <p:sldLst/>
    </p:custShow>
    <p:custShow name="EWSI" id="8">
      <p:sldLst/>
    </p:custShow>
    <p:custShow name="Museum" id="9">
      <p:sldLst/>
    </p:custShow>
    <p:custShow name="CCED" id="10">
      <p:sldLst/>
    </p:custShow>
    <p:custShow name="APUOE" id="11">
      <p:sldLst/>
    </p:custShow>
  </p:custShowLst>
  <p:custDataLst>
    <p:tags r:id="rId49"/>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3696">
          <p15:clr>
            <a:srgbClr val="A4A3A4"/>
          </p15:clr>
        </p15:guide>
        <p15:guide id="2" orient="horz" pos="432">
          <p15:clr>
            <a:srgbClr val="A4A3A4"/>
          </p15:clr>
        </p15:guide>
        <p15:guide id="3" orient="horz" pos="4032">
          <p15:clr>
            <a:srgbClr val="A4A3A4"/>
          </p15:clr>
        </p15:guide>
        <p15:guide id="4" orient="horz" pos="3888">
          <p15:clr>
            <a:srgbClr val="A4A3A4"/>
          </p15:clr>
        </p15:guide>
        <p15:guide id="5" orient="horz" pos="1008">
          <p15:clr>
            <a:srgbClr val="A4A3A4"/>
          </p15:clr>
        </p15:guide>
        <p15:guide id="6" pos="720">
          <p15:clr>
            <a:srgbClr val="A4A3A4"/>
          </p15:clr>
        </p15:guide>
        <p15:guide id="7" pos="1584">
          <p15:clr>
            <a:srgbClr val="A4A3A4"/>
          </p15:clr>
        </p15:guide>
        <p15:guide id="8" pos="3792">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595959"/>
    <a:srgbClr val="3C9C2A"/>
    <a:srgbClr val="0DB14B"/>
    <a:srgbClr val="18453B"/>
    <a:srgbClr val="F3EDDB"/>
    <a:srgbClr val="C3C1A3"/>
    <a:srgbClr val="CACED6"/>
    <a:srgbClr val="550056"/>
    <a:srgbClr val="7D9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A8326-635D-4DFD-8225-88F2B281080D}" v="784" dt="2022-08-30T20:28:34.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2" autoAdjust="0"/>
    <p:restoredTop sz="93792" autoAdjust="0"/>
  </p:normalViewPr>
  <p:slideViewPr>
    <p:cSldViewPr showGuides="1">
      <p:cViewPr varScale="1">
        <p:scale>
          <a:sx n="63" d="100"/>
          <a:sy n="63" d="100"/>
        </p:scale>
        <p:origin x="764" y="64"/>
      </p:cViewPr>
      <p:guideLst>
        <p:guide orient="horz" pos="3696"/>
        <p:guide orient="horz" pos="432"/>
        <p:guide orient="horz" pos="4032"/>
        <p:guide orient="horz" pos="3888"/>
        <p:guide orient="horz" pos="1008"/>
        <p:guide pos="720"/>
        <p:guide pos="1584"/>
        <p:guide pos="3792"/>
      </p:guideLst>
    </p:cSldViewPr>
  </p:slideViewPr>
  <p:outlineViewPr>
    <p:cViewPr>
      <p:scale>
        <a:sx n="25" d="100"/>
        <a:sy n="25" d="100"/>
      </p:scale>
      <p:origin x="0" y="17880"/>
    </p:cViewPr>
  </p:outlineViewPr>
  <p:notesTextViewPr>
    <p:cViewPr>
      <p:scale>
        <a:sx n="100" d="100"/>
        <a:sy n="100" d="100"/>
      </p:scale>
      <p:origin x="0" y="0"/>
    </p:cViewPr>
  </p:notesTextViewPr>
  <p:sorterViewPr>
    <p:cViewPr>
      <p:scale>
        <a:sx n="60" d="100"/>
        <a:sy n="60" d="100"/>
      </p:scale>
      <p:origin x="0" y="-1656"/>
    </p:cViewPr>
  </p:sorterViewPr>
  <p:notesViewPr>
    <p:cSldViewPr snapToGrid="0" snapToObjects="1">
      <p:cViewPr varScale="1">
        <p:scale>
          <a:sx n="52" d="100"/>
          <a:sy n="52" d="100"/>
        </p:scale>
        <p:origin x="-2868" y="-9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erneck, Diane" userId="80211d16-6549-4ef7-9e6d-1b049aeffc14" providerId="ADAL" clId="{5EBA8326-635D-4DFD-8225-88F2B281080D}"/>
    <pc:docChg chg="undo custSel addSld delSld modSld">
      <pc:chgData name="Doberneck, Diane" userId="80211d16-6549-4ef7-9e6d-1b049aeffc14" providerId="ADAL" clId="{5EBA8326-635D-4DFD-8225-88F2B281080D}" dt="2022-08-30T20:29:39.786" v="6258" actId="20577"/>
      <pc:docMkLst>
        <pc:docMk/>
      </pc:docMkLst>
      <pc:sldChg chg="modSp mod">
        <pc:chgData name="Doberneck, Diane" userId="80211d16-6549-4ef7-9e6d-1b049aeffc14" providerId="ADAL" clId="{5EBA8326-635D-4DFD-8225-88F2B281080D}" dt="2022-08-30T19:13:57.987" v="138" actId="20577"/>
        <pc:sldMkLst>
          <pc:docMk/>
          <pc:sldMk cId="3487781532" sldId="349"/>
        </pc:sldMkLst>
        <pc:spChg chg="mod">
          <ac:chgData name="Doberneck, Diane" userId="80211d16-6549-4ef7-9e6d-1b049aeffc14" providerId="ADAL" clId="{5EBA8326-635D-4DFD-8225-88F2B281080D}" dt="2022-08-30T19:13:57.987" v="138" actId="20577"/>
          <ac:spMkLst>
            <pc:docMk/>
            <pc:sldMk cId="3487781532" sldId="349"/>
            <ac:spMk id="3" creationId="{00000000-0000-0000-0000-000000000000}"/>
          </ac:spMkLst>
        </pc:spChg>
      </pc:sldChg>
      <pc:sldChg chg="modSp">
        <pc:chgData name="Doberneck, Diane" userId="80211d16-6549-4ef7-9e6d-1b049aeffc14" providerId="ADAL" clId="{5EBA8326-635D-4DFD-8225-88F2B281080D}" dt="2022-08-30T19:14:46.247" v="590" actId="962"/>
        <pc:sldMkLst>
          <pc:docMk/>
          <pc:sldMk cId="2706202679" sldId="351"/>
        </pc:sldMkLst>
        <pc:picChg chg="mod">
          <ac:chgData name="Doberneck, Diane" userId="80211d16-6549-4ef7-9e6d-1b049aeffc14" providerId="ADAL" clId="{5EBA8326-635D-4DFD-8225-88F2B281080D}" dt="2022-08-30T19:14:46.247" v="590" actId="962"/>
          <ac:picMkLst>
            <pc:docMk/>
            <pc:sldMk cId="2706202679" sldId="351"/>
            <ac:picMk id="2050" creationId="{00000000-0000-0000-0000-000000000000}"/>
          </ac:picMkLst>
        </pc:picChg>
      </pc:sldChg>
      <pc:sldChg chg="modSp mod">
        <pc:chgData name="Doberneck, Diane" userId="80211d16-6549-4ef7-9e6d-1b049aeffc14" providerId="ADAL" clId="{5EBA8326-635D-4DFD-8225-88F2B281080D}" dt="2022-08-30T19:15:16.852" v="671" actId="6549"/>
        <pc:sldMkLst>
          <pc:docMk/>
          <pc:sldMk cId="2143026133" sldId="352"/>
        </pc:sldMkLst>
        <pc:spChg chg="mod">
          <ac:chgData name="Doberneck, Diane" userId="80211d16-6549-4ef7-9e6d-1b049aeffc14" providerId="ADAL" clId="{5EBA8326-635D-4DFD-8225-88F2B281080D}" dt="2022-08-30T19:15:16.852" v="671" actId="6549"/>
          <ac:spMkLst>
            <pc:docMk/>
            <pc:sldMk cId="2143026133" sldId="352"/>
            <ac:spMk id="4" creationId="{00000000-0000-0000-0000-000000000000}"/>
          </ac:spMkLst>
        </pc:spChg>
      </pc:sldChg>
      <pc:sldChg chg="delSp modSp mod">
        <pc:chgData name="Doberneck, Diane" userId="80211d16-6549-4ef7-9e6d-1b049aeffc14" providerId="ADAL" clId="{5EBA8326-635D-4DFD-8225-88F2B281080D}" dt="2022-08-30T20:26:38.106" v="6107" actId="478"/>
        <pc:sldMkLst>
          <pc:docMk/>
          <pc:sldMk cId="2118024490" sldId="360"/>
        </pc:sldMkLst>
        <pc:spChg chg="mod">
          <ac:chgData name="Doberneck, Diane" userId="80211d16-6549-4ef7-9e6d-1b049aeffc14" providerId="ADAL" clId="{5EBA8326-635D-4DFD-8225-88F2B281080D}" dt="2022-08-30T19:23:46.294" v="2894" actId="20577"/>
          <ac:spMkLst>
            <pc:docMk/>
            <pc:sldMk cId="2118024490" sldId="360"/>
            <ac:spMk id="2" creationId="{00000000-0000-0000-0000-000000000000}"/>
          </ac:spMkLst>
        </pc:spChg>
        <pc:picChg chg="del">
          <ac:chgData name="Doberneck, Diane" userId="80211d16-6549-4ef7-9e6d-1b049aeffc14" providerId="ADAL" clId="{5EBA8326-635D-4DFD-8225-88F2B281080D}" dt="2022-08-30T20:26:38.106" v="6107" actId="478"/>
          <ac:picMkLst>
            <pc:docMk/>
            <pc:sldMk cId="2118024490" sldId="360"/>
            <ac:picMk id="4" creationId="{00000000-0000-0000-0000-000000000000}"/>
          </ac:picMkLst>
        </pc:picChg>
      </pc:sldChg>
      <pc:sldChg chg="addSp modSp mod">
        <pc:chgData name="Doberneck, Diane" userId="80211d16-6549-4ef7-9e6d-1b049aeffc14" providerId="ADAL" clId="{5EBA8326-635D-4DFD-8225-88F2B281080D}" dt="2022-08-30T19:46:30.768" v="4833" actId="164"/>
        <pc:sldMkLst>
          <pc:docMk/>
          <pc:sldMk cId="1584633229" sldId="363"/>
        </pc:sldMkLst>
        <pc:spChg chg="mod">
          <ac:chgData name="Doberneck, Diane" userId="80211d16-6549-4ef7-9e6d-1b049aeffc14" providerId="ADAL" clId="{5EBA8326-635D-4DFD-8225-88F2B281080D}" dt="2022-08-30T19:45:06.853" v="4799" actId="6549"/>
          <ac:spMkLst>
            <pc:docMk/>
            <pc:sldMk cId="1584633229" sldId="363"/>
            <ac:spMk id="3" creationId="{00000000-0000-0000-0000-000000000000}"/>
          </ac:spMkLst>
        </pc:spChg>
        <pc:spChg chg="add mod">
          <ac:chgData name="Doberneck, Diane" userId="80211d16-6549-4ef7-9e6d-1b049aeffc14" providerId="ADAL" clId="{5EBA8326-635D-4DFD-8225-88F2B281080D}" dt="2022-08-30T19:45:16.997" v="4808" actId="1038"/>
          <ac:spMkLst>
            <pc:docMk/>
            <pc:sldMk cId="1584633229" sldId="363"/>
            <ac:spMk id="4" creationId="{E7695B0D-3DC8-B408-3053-099EE64546A3}"/>
          </ac:spMkLst>
        </pc:spChg>
        <pc:spChg chg="add mod">
          <ac:chgData name="Doberneck, Diane" userId="80211d16-6549-4ef7-9e6d-1b049aeffc14" providerId="ADAL" clId="{5EBA8326-635D-4DFD-8225-88F2B281080D}" dt="2022-08-30T19:38:59.024" v="3817" actId="164"/>
          <ac:spMkLst>
            <pc:docMk/>
            <pc:sldMk cId="1584633229" sldId="363"/>
            <ac:spMk id="8" creationId="{E0E3717A-5B6A-1D95-A8DA-BE6FDEDC46DA}"/>
          </ac:spMkLst>
        </pc:spChg>
        <pc:spChg chg="add mod">
          <ac:chgData name="Doberneck, Diane" userId="80211d16-6549-4ef7-9e6d-1b049aeffc14" providerId="ADAL" clId="{5EBA8326-635D-4DFD-8225-88F2B281080D}" dt="2022-08-30T19:46:30.768" v="4833" actId="164"/>
          <ac:spMkLst>
            <pc:docMk/>
            <pc:sldMk cId="1584633229" sldId="363"/>
            <ac:spMk id="10" creationId="{DA64D242-613F-C215-338D-30CC17441B60}"/>
          </ac:spMkLst>
        </pc:spChg>
        <pc:grpChg chg="add mod">
          <ac:chgData name="Doberneck, Diane" userId="80211d16-6549-4ef7-9e6d-1b049aeffc14" providerId="ADAL" clId="{5EBA8326-635D-4DFD-8225-88F2B281080D}" dt="2022-08-30T19:45:16.997" v="4808" actId="1038"/>
          <ac:grpSpMkLst>
            <pc:docMk/>
            <pc:sldMk cId="1584633229" sldId="363"/>
            <ac:grpSpMk id="5" creationId="{B263EEBB-EC87-73AE-1050-9988F62C05B8}"/>
          </ac:grpSpMkLst>
        </pc:grpChg>
        <pc:grpChg chg="add mod">
          <ac:chgData name="Doberneck, Diane" userId="80211d16-6549-4ef7-9e6d-1b049aeffc14" providerId="ADAL" clId="{5EBA8326-635D-4DFD-8225-88F2B281080D}" dt="2022-08-30T19:45:49.261" v="4814" actId="1076"/>
          <ac:grpSpMkLst>
            <pc:docMk/>
            <pc:sldMk cId="1584633229" sldId="363"/>
            <ac:grpSpMk id="9" creationId="{71C38AB8-31C0-2C57-AA69-B3CF50AF42EC}"/>
          </ac:grpSpMkLst>
        </pc:grpChg>
        <pc:grpChg chg="add mod">
          <ac:chgData name="Doberneck, Diane" userId="80211d16-6549-4ef7-9e6d-1b049aeffc14" providerId="ADAL" clId="{5EBA8326-635D-4DFD-8225-88F2B281080D}" dt="2022-08-30T19:46:30.768" v="4833" actId="164"/>
          <ac:grpSpMkLst>
            <pc:docMk/>
            <pc:sldMk cId="1584633229" sldId="363"/>
            <ac:grpSpMk id="11" creationId="{698A39D3-C9C9-C782-85E7-204AF90E92DA}"/>
          </ac:grpSpMkLst>
        </pc:grpChg>
        <pc:picChg chg="add mod modCrop">
          <ac:chgData name="Doberneck, Diane" userId="80211d16-6549-4ef7-9e6d-1b049aeffc14" providerId="ADAL" clId="{5EBA8326-635D-4DFD-8225-88F2B281080D}" dt="2022-08-30T19:38:59.024" v="3817" actId="164"/>
          <ac:picMkLst>
            <pc:docMk/>
            <pc:sldMk cId="1584633229" sldId="363"/>
            <ac:picMk id="7" creationId="{B1F7DF94-40A1-8BC4-32D7-38FDF67B4CF6}"/>
          </ac:picMkLst>
        </pc:picChg>
        <pc:picChg chg="add mod">
          <ac:chgData name="Doberneck, Diane" userId="80211d16-6549-4ef7-9e6d-1b049aeffc14" providerId="ADAL" clId="{5EBA8326-635D-4DFD-8225-88F2B281080D}" dt="2022-08-30T19:45:16.997" v="4808" actId="1038"/>
          <ac:picMkLst>
            <pc:docMk/>
            <pc:sldMk cId="1584633229" sldId="363"/>
            <ac:picMk id="1026" creationId="{F19793C3-E1C4-5235-8B95-40CA19209056}"/>
          </ac:picMkLst>
        </pc:picChg>
        <pc:picChg chg="add mod">
          <ac:chgData name="Doberneck, Diane" userId="80211d16-6549-4ef7-9e6d-1b049aeffc14" providerId="ADAL" clId="{5EBA8326-635D-4DFD-8225-88F2B281080D}" dt="2022-08-30T19:46:30.768" v="4833" actId="164"/>
          <ac:picMkLst>
            <pc:docMk/>
            <pc:sldMk cId="1584633229" sldId="363"/>
            <ac:picMk id="1028" creationId="{DE785A8E-49BD-E406-72B7-BE81E31C69A3}"/>
          </ac:picMkLst>
        </pc:picChg>
      </pc:sldChg>
      <pc:sldChg chg="modSp mod">
        <pc:chgData name="Doberneck, Diane" userId="80211d16-6549-4ef7-9e6d-1b049aeffc14" providerId="ADAL" clId="{5EBA8326-635D-4DFD-8225-88F2B281080D}" dt="2022-08-30T19:23:30.142" v="2880" actId="962"/>
        <pc:sldMkLst>
          <pc:docMk/>
          <pc:sldMk cId="448361890" sldId="369"/>
        </pc:sldMkLst>
        <pc:graphicFrameChg chg="mod">
          <ac:chgData name="Doberneck, Diane" userId="80211d16-6549-4ef7-9e6d-1b049aeffc14" providerId="ADAL" clId="{5EBA8326-635D-4DFD-8225-88F2B281080D}" dt="2022-08-30T19:23:30.142" v="2880" actId="962"/>
          <ac:graphicFrameMkLst>
            <pc:docMk/>
            <pc:sldMk cId="448361890" sldId="369"/>
            <ac:graphicFrameMk id="6" creationId="{00000000-0000-0000-0000-000000000000}"/>
          </ac:graphicFrameMkLst>
        </pc:graphicFrameChg>
      </pc:sldChg>
      <pc:sldChg chg="modSp mod">
        <pc:chgData name="Doberneck, Diane" userId="80211d16-6549-4ef7-9e6d-1b049aeffc14" providerId="ADAL" clId="{5EBA8326-635D-4DFD-8225-88F2B281080D}" dt="2022-08-30T19:30:34.562" v="3748" actId="6549"/>
        <pc:sldMkLst>
          <pc:docMk/>
          <pc:sldMk cId="1250665636" sldId="378"/>
        </pc:sldMkLst>
        <pc:spChg chg="mod">
          <ac:chgData name="Doberneck, Diane" userId="80211d16-6549-4ef7-9e6d-1b049aeffc14" providerId="ADAL" clId="{5EBA8326-635D-4DFD-8225-88F2B281080D}" dt="2022-08-30T19:30:34.562" v="3748" actId="6549"/>
          <ac:spMkLst>
            <pc:docMk/>
            <pc:sldMk cId="1250665636" sldId="378"/>
            <ac:spMk id="5" creationId="{00000000-0000-0000-0000-000000000000}"/>
          </ac:spMkLst>
        </pc:spChg>
      </pc:sldChg>
      <pc:sldChg chg="del">
        <pc:chgData name="Doberneck, Diane" userId="80211d16-6549-4ef7-9e6d-1b049aeffc14" providerId="ADAL" clId="{5EBA8326-635D-4DFD-8225-88F2B281080D}" dt="2022-08-30T19:50:13.253" v="5446" actId="47"/>
        <pc:sldMkLst>
          <pc:docMk/>
          <pc:sldMk cId="2661867166" sldId="383"/>
        </pc:sldMkLst>
      </pc:sldChg>
      <pc:sldChg chg="del">
        <pc:chgData name="Doberneck, Diane" userId="80211d16-6549-4ef7-9e6d-1b049aeffc14" providerId="ADAL" clId="{5EBA8326-635D-4DFD-8225-88F2B281080D}" dt="2022-08-30T19:50:13.460" v="5447" actId="47"/>
        <pc:sldMkLst>
          <pc:docMk/>
          <pc:sldMk cId="2886390028" sldId="384"/>
        </pc:sldMkLst>
      </pc:sldChg>
      <pc:sldChg chg="del">
        <pc:chgData name="Doberneck, Diane" userId="80211d16-6549-4ef7-9e6d-1b049aeffc14" providerId="ADAL" clId="{5EBA8326-635D-4DFD-8225-88F2B281080D}" dt="2022-08-30T19:50:17.471" v="5464" actId="47"/>
        <pc:sldMkLst>
          <pc:docMk/>
          <pc:sldMk cId="2887764943" sldId="389"/>
        </pc:sldMkLst>
      </pc:sldChg>
      <pc:sldChg chg="del">
        <pc:chgData name="Doberneck, Diane" userId="80211d16-6549-4ef7-9e6d-1b049aeffc14" providerId="ADAL" clId="{5EBA8326-635D-4DFD-8225-88F2B281080D}" dt="2022-08-30T19:50:10.728" v="5436" actId="47"/>
        <pc:sldMkLst>
          <pc:docMk/>
          <pc:sldMk cId="2952760246" sldId="390"/>
        </pc:sldMkLst>
      </pc:sldChg>
      <pc:sldChg chg="del">
        <pc:chgData name="Doberneck, Diane" userId="80211d16-6549-4ef7-9e6d-1b049aeffc14" providerId="ADAL" clId="{5EBA8326-635D-4DFD-8225-88F2B281080D}" dt="2022-08-30T19:50:11.515" v="5437" actId="47"/>
        <pc:sldMkLst>
          <pc:docMk/>
          <pc:sldMk cId="3985660859" sldId="391"/>
        </pc:sldMkLst>
      </pc:sldChg>
      <pc:sldChg chg="del">
        <pc:chgData name="Doberneck, Diane" userId="80211d16-6549-4ef7-9e6d-1b049aeffc14" providerId="ADAL" clId="{5EBA8326-635D-4DFD-8225-88F2B281080D}" dt="2022-08-30T19:50:14.071" v="5450" actId="47"/>
        <pc:sldMkLst>
          <pc:docMk/>
          <pc:sldMk cId="1631187597" sldId="393"/>
        </pc:sldMkLst>
      </pc:sldChg>
      <pc:sldChg chg="del">
        <pc:chgData name="Doberneck, Diane" userId="80211d16-6549-4ef7-9e6d-1b049aeffc14" providerId="ADAL" clId="{5EBA8326-635D-4DFD-8225-88F2B281080D}" dt="2022-08-30T19:50:14.259" v="5451" actId="47"/>
        <pc:sldMkLst>
          <pc:docMk/>
          <pc:sldMk cId="3802995496" sldId="394"/>
        </pc:sldMkLst>
      </pc:sldChg>
      <pc:sldChg chg="del">
        <pc:chgData name="Doberneck, Diane" userId="80211d16-6549-4ef7-9e6d-1b049aeffc14" providerId="ADAL" clId="{5EBA8326-635D-4DFD-8225-88F2B281080D}" dt="2022-08-30T19:50:14.462" v="5452" actId="47"/>
        <pc:sldMkLst>
          <pc:docMk/>
          <pc:sldMk cId="4125785904" sldId="395"/>
        </pc:sldMkLst>
      </pc:sldChg>
      <pc:sldChg chg="del">
        <pc:chgData name="Doberneck, Diane" userId="80211d16-6549-4ef7-9e6d-1b049aeffc14" providerId="ADAL" clId="{5EBA8326-635D-4DFD-8225-88F2B281080D}" dt="2022-08-30T19:50:14.663" v="5453" actId="47"/>
        <pc:sldMkLst>
          <pc:docMk/>
          <pc:sldMk cId="1479970006" sldId="396"/>
        </pc:sldMkLst>
      </pc:sldChg>
      <pc:sldChg chg="del">
        <pc:chgData name="Doberneck, Diane" userId="80211d16-6549-4ef7-9e6d-1b049aeffc14" providerId="ADAL" clId="{5EBA8326-635D-4DFD-8225-88F2B281080D}" dt="2022-08-30T19:50:15.052" v="5454" actId="47"/>
        <pc:sldMkLst>
          <pc:docMk/>
          <pc:sldMk cId="1852447043" sldId="397"/>
        </pc:sldMkLst>
      </pc:sldChg>
      <pc:sldChg chg="del">
        <pc:chgData name="Doberneck, Diane" userId="80211d16-6549-4ef7-9e6d-1b049aeffc14" providerId="ADAL" clId="{5EBA8326-635D-4DFD-8225-88F2B281080D}" dt="2022-08-30T19:50:15.678" v="5456" actId="47"/>
        <pc:sldMkLst>
          <pc:docMk/>
          <pc:sldMk cId="1062301561" sldId="398"/>
        </pc:sldMkLst>
      </pc:sldChg>
      <pc:sldChg chg="del">
        <pc:chgData name="Doberneck, Diane" userId="80211d16-6549-4ef7-9e6d-1b049aeffc14" providerId="ADAL" clId="{5EBA8326-635D-4DFD-8225-88F2B281080D}" dt="2022-08-30T19:50:16.076" v="5458" actId="47"/>
        <pc:sldMkLst>
          <pc:docMk/>
          <pc:sldMk cId="1694608954" sldId="399"/>
        </pc:sldMkLst>
      </pc:sldChg>
      <pc:sldChg chg="del">
        <pc:chgData name="Doberneck, Diane" userId="80211d16-6549-4ef7-9e6d-1b049aeffc14" providerId="ADAL" clId="{5EBA8326-635D-4DFD-8225-88F2B281080D}" dt="2022-08-30T19:50:16.451" v="5460" actId="47"/>
        <pc:sldMkLst>
          <pc:docMk/>
          <pc:sldMk cId="278870946" sldId="400"/>
        </pc:sldMkLst>
      </pc:sldChg>
      <pc:sldChg chg="del">
        <pc:chgData name="Doberneck, Diane" userId="80211d16-6549-4ef7-9e6d-1b049aeffc14" providerId="ADAL" clId="{5EBA8326-635D-4DFD-8225-88F2B281080D}" dt="2022-08-30T19:50:16.642" v="5461" actId="47"/>
        <pc:sldMkLst>
          <pc:docMk/>
          <pc:sldMk cId="4217956007" sldId="401"/>
        </pc:sldMkLst>
      </pc:sldChg>
      <pc:sldChg chg="del">
        <pc:chgData name="Doberneck, Diane" userId="80211d16-6549-4ef7-9e6d-1b049aeffc14" providerId="ADAL" clId="{5EBA8326-635D-4DFD-8225-88F2B281080D}" dt="2022-08-30T19:50:16.846" v="5462" actId="47"/>
        <pc:sldMkLst>
          <pc:docMk/>
          <pc:sldMk cId="1515944282" sldId="402"/>
        </pc:sldMkLst>
      </pc:sldChg>
      <pc:sldChg chg="del">
        <pc:chgData name="Doberneck, Diane" userId="80211d16-6549-4ef7-9e6d-1b049aeffc14" providerId="ADAL" clId="{5EBA8326-635D-4DFD-8225-88F2B281080D}" dt="2022-08-30T19:50:17.121" v="5463" actId="47"/>
        <pc:sldMkLst>
          <pc:docMk/>
          <pc:sldMk cId="1823374423" sldId="403"/>
        </pc:sldMkLst>
      </pc:sldChg>
      <pc:sldChg chg="del">
        <pc:chgData name="Doberneck, Diane" userId="80211d16-6549-4ef7-9e6d-1b049aeffc14" providerId="ADAL" clId="{5EBA8326-635D-4DFD-8225-88F2B281080D}" dt="2022-08-30T19:50:17.869" v="5465" actId="47"/>
        <pc:sldMkLst>
          <pc:docMk/>
          <pc:sldMk cId="3348976717" sldId="404"/>
        </pc:sldMkLst>
      </pc:sldChg>
      <pc:sldChg chg="del">
        <pc:chgData name="Doberneck, Diane" userId="80211d16-6549-4ef7-9e6d-1b049aeffc14" providerId="ADAL" clId="{5EBA8326-635D-4DFD-8225-88F2B281080D}" dt="2022-08-30T19:50:18.277" v="5466" actId="47"/>
        <pc:sldMkLst>
          <pc:docMk/>
          <pc:sldMk cId="2731088536" sldId="405"/>
        </pc:sldMkLst>
      </pc:sldChg>
      <pc:sldChg chg="del">
        <pc:chgData name="Doberneck, Diane" userId="80211d16-6549-4ef7-9e6d-1b049aeffc14" providerId="ADAL" clId="{5EBA8326-635D-4DFD-8225-88F2B281080D}" dt="2022-08-30T19:50:18.673" v="5467" actId="47"/>
        <pc:sldMkLst>
          <pc:docMk/>
          <pc:sldMk cId="1482992716" sldId="406"/>
        </pc:sldMkLst>
      </pc:sldChg>
      <pc:sldChg chg="del">
        <pc:chgData name="Doberneck, Diane" userId="80211d16-6549-4ef7-9e6d-1b049aeffc14" providerId="ADAL" clId="{5EBA8326-635D-4DFD-8225-88F2B281080D}" dt="2022-08-30T19:50:19.203" v="5468" actId="47"/>
        <pc:sldMkLst>
          <pc:docMk/>
          <pc:sldMk cId="1619645197" sldId="407"/>
        </pc:sldMkLst>
      </pc:sldChg>
      <pc:sldChg chg="del">
        <pc:chgData name="Doberneck, Diane" userId="80211d16-6549-4ef7-9e6d-1b049aeffc14" providerId="ADAL" clId="{5EBA8326-635D-4DFD-8225-88F2B281080D}" dt="2022-08-30T19:50:21.033" v="5469" actId="47"/>
        <pc:sldMkLst>
          <pc:docMk/>
          <pc:sldMk cId="3297486323" sldId="408"/>
        </pc:sldMkLst>
      </pc:sldChg>
      <pc:sldChg chg="modSp mod">
        <pc:chgData name="Doberneck, Diane" userId="80211d16-6549-4ef7-9e6d-1b049aeffc14" providerId="ADAL" clId="{5EBA8326-635D-4DFD-8225-88F2B281080D}" dt="2022-08-30T19:21:56.215" v="1996" actId="962"/>
        <pc:sldMkLst>
          <pc:docMk/>
          <pc:sldMk cId="3471015989" sldId="410"/>
        </pc:sldMkLst>
        <pc:picChg chg="mod">
          <ac:chgData name="Doberneck, Diane" userId="80211d16-6549-4ef7-9e6d-1b049aeffc14" providerId="ADAL" clId="{5EBA8326-635D-4DFD-8225-88F2B281080D}" dt="2022-08-30T19:21:56.215" v="1996" actId="962"/>
          <ac:picMkLst>
            <pc:docMk/>
            <pc:sldMk cId="3471015989" sldId="410"/>
            <ac:picMk id="5" creationId="{A8CCF174-B986-4616-866F-B6C09AF088C7}"/>
          </ac:picMkLst>
        </pc:picChg>
      </pc:sldChg>
      <pc:sldChg chg="modSp mod">
        <pc:chgData name="Doberneck, Diane" userId="80211d16-6549-4ef7-9e6d-1b049aeffc14" providerId="ADAL" clId="{5EBA8326-635D-4DFD-8225-88F2B281080D}" dt="2022-08-30T19:47:25.595" v="4881" actId="20577"/>
        <pc:sldMkLst>
          <pc:docMk/>
          <pc:sldMk cId="790240234" sldId="413"/>
        </pc:sldMkLst>
        <pc:spChg chg="mod">
          <ac:chgData name="Doberneck, Diane" userId="80211d16-6549-4ef7-9e6d-1b049aeffc14" providerId="ADAL" clId="{5EBA8326-635D-4DFD-8225-88F2B281080D}" dt="2022-08-30T19:47:25.595" v="4881" actId="20577"/>
          <ac:spMkLst>
            <pc:docMk/>
            <pc:sldMk cId="790240234" sldId="413"/>
            <ac:spMk id="3" creationId="{4866FB9D-CF25-4DA6-9712-6DEB0FF90B6E}"/>
          </ac:spMkLst>
        </pc:spChg>
      </pc:sldChg>
      <pc:sldChg chg="modSp mod">
        <pc:chgData name="Doberneck, Diane" userId="80211d16-6549-4ef7-9e6d-1b049aeffc14" providerId="ADAL" clId="{5EBA8326-635D-4DFD-8225-88F2B281080D}" dt="2022-08-30T20:28:34.132" v="6112" actId="20577"/>
        <pc:sldMkLst>
          <pc:docMk/>
          <pc:sldMk cId="2772620590" sldId="414"/>
        </pc:sldMkLst>
        <pc:spChg chg="mod">
          <ac:chgData name="Doberneck, Diane" userId="80211d16-6549-4ef7-9e6d-1b049aeffc14" providerId="ADAL" clId="{5EBA8326-635D-4DFD-8225-88F2B281080D}" dt="2022-08-30T20:28:34.132" v="6112" actId="20577"/>
          <ac:spMkLst>
            <pc:docMk/>
            <pc:sldMk cId="2772620590" sldId="414"/>
            <ac:spMk id="3" creationId="{A79E7B7B-9FAE-4792-9222-8A7250E6CA4D}"/>
          </ac:spMkLst>
        </pc:spChg>
      </pc:sldChg>
      <pc:sldChg chg="del">
        <pc:chgData name="Doberneck, Diane" userId="80211d16-6549-4ef7-9e6d-1b049aeffc14" providerId="ADAL" clId="{5EBA8326-635D-4DFD-8225-88F2B281080D}" dt="2022-08-30T19:50:12.673" v="5443" actId="47"/>
        <pc:sldMkLst>
          <pc:docMk/>
          <pc:sldMk cId="3340690754" sldId="549"/>
        </pc:sldMkLst>
      </pc:sldChg>
      <pc:sldChg chg="del">
        <pc:chgData name="Doberneck, Diane" userId="80211d16-6549-4ef7-9e6d-1b049aeffc14" providerId="ADAL" clId="{5EBA8326-635D-4DFD-8225-88F2B281080D}" dt="2022-08-30T19:50:13.065" v="5445" actId="47"/>
        <pc:sldMkLst>
          <pc:docMk/>
          <pc:sldMk cId="3979920867" sldId="552"/>
        </pc:sldMkLst>
      </pc:sldChg>
      <pc:sldChg chg="addSp delSp modSp mod">
        <pc:chgData name="Doberneck, Diane" userId="80211d16-6549-4ef7-9e6d-1b049aeffc14" providerId="ADAL" clId="{5EBA8326-635D-4DFD-8225-88F2B281080D}" dt="2022-08-30T20:24:54.096" v="6094" actId="255"/>
        <pc:sldMkLst>
          <pc:docMk/>
          <pc:sldMk cId="2259118181" sldId="629"/>
        </pc:sldMkLst>
        <pc:spChg chg="mod">
          <ac:chgData name="Doberneck, Diane" userId="80211d16-6549-4ef7-9e6d-1b049aeffc14" providerId="ADAL" clId="{5EBA8326-635D-4DFD-8225-88F2B281080D}" dt="2022-08-30T19:12:07.791" v="1" actId="6549"/>
          <ac:spMkLst>
            <pc:docMk/>
            <pc:sldMk cId="2259118181" sldId="629"/>
            <ac:spMk id="2" creationId="{00000000-0000-0000-0000-000000000000}"/>
          </ac:spMkLst>
        </pc:spChg>
        <pc:spChg chg="mod">
          <ac:chgData name="Doberneck, Diane" userId="80211d16-6549-4ef7-9e6d-1b049aeffc14" providerId="ADAL" clId="{5EBA8326-635D-4DFD-8225-88F2B281080D}" dt="2022-08-30T20:24:54.096" v="6094" actId="255"/>
          <ac:spMkLst>
            <pc:docMk/>
            <pc:sldMk cId="2259118181" sldId="629"/>
            <ac:spMk id="3" creationId="{00000000-0000-0000-0000-000000000000}"/>
          </ac:spMkLst>
        </pc:spChg>
        <pc:picChg chg="del">
          <ac:chgData name="Doberneck, Diane" userId="80211d16-6549-4ef7-9e6d-1b049aeffc14" providerId="ADAL" clId="{5EBA8326-635D-4DFD-8225-88F2B281080D}" dt="2022-08-30T19:12:04.093" v="0" actId="478"/>
          <ac:picMkLst>
            <pc:docMk/>
            <pc:sldMk cId="2259118181" sldId="629"/>
            <ac:picMk id="4" creationId="{388363E3-2C90-430F-911F-01464AB61897}"/>
          </ac:picMkLst>
        </pc:picChg>
        <pc:picChg chg="add del mod">
          <ac:chgData name="Doberneck, Diane" userId="80211d16-6549-4ef7-9e6d-1b049aeffc14" providerId="ADAL" clId="{5EBA8326-635D-4DFD-8225-88F2B281080D}" dt="2022-08-30T19:52:14.796" v="5574" actId="478"/>
          <ac:picMkLst>
            <pc:docMk/>
            <pc:sldMk cId="2259118181" sldId="629"/>
            <ac:picMk id="5" creationId="{45DF7B95-3117-9AC0-45C1-070140DA6ED6}"/>
          </ac:picMkLst>
        </pc:picChg>
        <pc:picChg chg="add mod">
          <ac:chgData name="Doberneck, Diane" userId="80211d16-6549-4ef7-9e6d-1b049aeffc14" providerId="ADAL" clId="{5EBA8326-635D-4DFD-8225-88F2B281080D}" dt="2022-08-30T19:52:20.349" v="5576" actId="1076"/>
          <ac:picMkLst>
            <pc:docMk/>
            <pc:sldMk cId="2259118181" sldId="629"/>
            <ac:picMk id="6" creationId="{408054D5-7A05-D436-0F64-07CCCFFF199D}"/>
          </ac:picMkLst>
        </pc:picChg>
      </pc:sldChg>
      <pc:sldChg chg="del">
        <pc:chgData name="Doberneck, Diane" userId="80211d16-6549-4ef7-9e6d-1b049aeffc14" providerId="ADAL" clId="{5EBA8326-635D-4DFD-8225-88F2B281080D}" dt="2022-08-30T19:50:13.650" v="5448" actId="47"/>
        <pc:sldMkLst>
          <pc:docMk/>
          <pc:sldMk cId="270055860" sldId="630"/>
        </pc:sldMkLst>
      </pc:sldChg>
      <pc:sldChg chg="del">
        <pc:chgData name="Doberneck, Diane" userId="80211d16-6549-4ef7-9e6d-1b049aeffc14" providerId="ADAL" clId="{5EBA8326-635D-4DFD-8225-88F2B281080D}" dt="2022-08-30T19:50:15.423" v="5455" actId="47"/>
        <pc:sldMkLst>
          <pc:docMk/>
          <pc:sldMk cId="2253885914" sldId="646"/>
        </pc:sldMkLst>
      </pc:sldChg>
      <pc:sldChg chg="del">
        <pc:chgData name="Doberneck, Diane" userId="80211d16-6549-4ef7-9e6d-1b049aeffc14" providerId="ADAL" clId="{5EBA8326-635D-4DFD-8225-88F2B281080D}" dt="2022-08-30T19:50:15.890" v="5457" actId="47"/>
        <pc:sldMkLst>
          <pc:docMk/>
          <pc:sldMk cId="715643775" sldId="648"/>
        </pc:sldMkLst>
      </pc:sldChg>
      <pc:sldChg chg="del">
        <pc:chgData name="Doberneck, Diane" userId="80211d16-6549-4ef7-9e6d-1b049aeffc14" providerId="ADAL" clId="{5EBA8326-635D-4DFD-8225-88F2B281080D}" dt="2022-08-30T19:50:16.271" v="5459" actId="47"/>
        <pc:sldMkLst>
          <pc:docMk/>
          <pc:sldMk cId="2522311820" sldId="650"/>
        </pc:sldMkLst>
      </pc:sldChg>
      <pc:sldChg chg="del">
        <pc:chgData name="Doberneck, Diane" userId="80211d16-6549-4ef7-9e6d-1b049aeffc14" providerId="ADAL" clId="{5EBA8326-635D-4DFD-8225-88F2B281080D}" dt="2022-08-30T19:50:12.302" v="5441" actId="47"/>
        <pc:sldMkLst>
          <pc:docMk/>
          <pc:sldMk cId="916214892" sldId="659"/>
        </pc:sldMkLst>
      </pc:sldChg>
      <pc:sldChg chg="del">
        <pc:chgData name="Doberneck, Diane" userId="80211d16-6549-4ef7-9e6d-1b049aeffc14" providerId="ADAL" clId="{5EBA8326-635D-4DFD-8225-88F2B281080D}" dt="2022-08-30T19:50:11.938" v="5439" actId="47"/>
        <pc:sldMkLst>
          <pc:docMk/>
          <pc:sldMk cId="2585318609" sldId="660"/>
        </pc:sldMkLst>
      </pc:sldChg>
      <pc:sldChg chg="del">
        <pc:chgData name="Doberneck, Diane" userId="80211d16-6549-4ef7-9e6d-1b049aeffc14" providerId="ADAL" clId="{5EBA8326-635D-4DFD-8225-88F2B281080D}" dt="2022-08-30T19:50:12.125" v="5440" actId="47"/>
        <pc:sldMkLst>
          <pc:docMk/>
          <pc:sldMk cId="2351814597" sldId="661"/>
        </pc:sldMkLst>
      </pc:sldChg>
      <pc:sldChg chg="del">
        <pc:chgData name="Doberneck, Diane" userId="80211d16-6549-4ef7-9e6d-1b049aeffc14" providerId="ADAL" clId="{5EBA8326-635D-4DFD-8225-88F2B281080D}" dt="2022-08-30T19:50:12.865" v="5444" actId="47"/>
        <pc:sldMkLst>
          <pc:docMk/>
          <pc:sldMk cId="2891846159" sldId="662"/>
        </pc:sldMkLst>
      </pc:sldChg>
      <pc:sldChg chg="del">
        <pc:chgData name="Doberneck, Diane" userId="80211d16-6549-4ef7-9e6d-1b049aeffc14" providerId="ADAL" clId="{5EBA8326-635D-4DFD-8225-88F2B281080D}" dt="2022-08-30T19:50:13.858" v="5449" actId="47"/>
        <pc:sldMkLst>
          <pc:docMk/>
          <pc:sldMk cId="107535333" sldId="663"/>
        </pc:sldMkLst>
      </pc:sldChg>
      <pc:sldChg chg="del">
        <pc:chgData name="Doberneck, Diane" userId="80211d16-6549-4ef7-9e6d-1b049aeffc14" providerId="ADAL" clId="{5EBA8326-635D-4DFD-8225-88F2B281080D}" dt="2022-08-30T19:50:12.500" v="5442" actId="47"/>
        <pc:sldMkLst>
          <pc:docMk/>
          <pc:sldMk cId="1838742619" sldId="664"/>
        </pc:sldMkLst>
      </pc:sldChg>
      <pc:sldChg chg="del">
        <pc:chgData name="Doberneck, Diane" userId="80211d16-6549-4ef7-9e6d-1b049aeffc14" providerId="ADAL" clId="{5EBA8326-635D-4DFD-8225-88F2B281080D}" dt="2022-08-30T19:50:11.722" v="5438" actId="47"/>
        <pc:sldMkLst>
          <pc:docMk/>
          <pc:sldMk cId="1908094822" sldId="665"/>
        </pc:sldMkLst>
      </pc:sldChg>
      <pc:sldChg chg="addSp delSp modSp mod">
        <pc:chgData name="Doberneck, Diane" userId="80211d16-6549-4ef7-9e6d-1b049aeffc14" providerId="ADAL" clId="{5EBA8326-635D-4DFD-8225-88F2B281080D}" dt="2022-08-30T20:29:39.786" v="6258" actId="20577"/>
        <pc:sldMkLst>
          <pc:docMk/>
          <pc:sldMk cId="434478105" sldId="666"/>
        </pc:sldMkLst>
        <pc:spChg chg="mod">
          <ac:chgData name="Doberneck, Diane" userId="80211d16-6549-4ef7-9e6d-1b049aeffc14" providerId="ADAL" clId="{5EBA8326-635D-4DFD-8225-88F2B281080D}" dt="2022-08-30T19:50:36.435" v="5480" actId="6549"/>
          <ac:spMkLst>
            <pc:docMk/>
            <pc:sldMk cId="434478105" sldId="666"/>
            <ac:spMk id="2" creationId="{7AFED3D1-B93A-48B2-84E8-C2031A0AEFAF}"/>
          </ac:spMkLst>
        </pc:spChg>
        <pc:spChg chg="mod">
          <ac:chgData name="Doberneck, Diane" userId="80211d16-6549-4ef7-9e6d-1b049aeffc14" providerId="ADAL" clId="{5EBA8326-635D-4DFD-8225-88F2B281080D}" dt="2022-08-30T20:29:39.786" v="6258" actId="20577"/>
          <ac:spMkLst>
            <pc:docMk/>
            <pc:sldMk cId="434478105" sldId="666"/>
            <ac:spMk id="3" creationId="{0F37F45F-19C9-47CC-B4FA-3EDCFE2C6E48}"/>
          </ac:spMkLst>
        </pc:spChg>
        <pc:picChg chg="del">
          <ac:chgData name="Doberneck, Diane" userId="80211d16-6549-4ef7-9e6d-1b049aeffc14" providerId="ADAL" clId="{5EBA8326-635D-4DFD-8225-88F2B281080D}" dt="2022-08-30T19:50:55.839" v="5481" actId="478"/>
          <ac:picMkLst>
            <pc:docMk/>
            <pc:sldMk cId="434478105" sldId="666"/>
            <ac:picMk id="4" creationId="{097D637C-335A-463C-AF63-EEDAF3E258C3}"/>
          </ac:picMkLst>
        </pc:picChg>
        <pc:picChg chg="add mod">
          <ac:chgData name="Doberneck, Diane" userId="80211d16-6549-4ef7-9e6d-1b049aeffc14" providerId="ADAL" clId="{5EBA8326-635D-4DFD-8225-88F2B281080D}" dt="2022-08-30T19:51:51.295" v="5572" actId="1076"/>
          <ac:picMkLst>
            <pc:docMk/>
            <pc:sldMk cId="434478105" sldId="666"/>
            <ac:picMk id="5" creationId="{325DAB7C-134D-E7DA-F4E0-4459A8E9FF17}"/>
          </ac:picMkLst>
        </pc:picChg>
      </pc:sldChg>
      <pc:sldChg chg="new del">
        <pc:chgData name="Doberneck, Diane" userId="80211d16-6549-4ef7-9e6d-1b049aeffc14" providerId="ADAL" clId="{5EBA8326-635D-4DFD-8225-88F2B281080D}" dt="2022-08-30T19:20:27.272" v="1333" actId="47"/>
        <pc:sldMkLst>
          <pc:docMk/>
          <pc:sldMk cId="1000497205" sldId="667"/>
        </pc:sldMkLst>
      </pc:sldChg>
      <pc:sldChg chg="modSp new del mod">
        <pc:chgData name="Doberneck, Diane" userId="80211d16-6549-4ef7-9e6d-1b049aeffc14" providerId="ADAL" clId="{5EBA8326-635D-4DFD-8225-88F2B281080D}" dt="2022-08-30T19:20:30.365" v="1334" actId="47"/>
        <pc:sldMkLst>
          <pc:docMk/>
          <pc:sldMk cId="2903834223" sldId="668"/>
        </pc:sldMkLst>
        <pc:spChg chg="mod">
          <ac:chgData name="Doberneck, Diane" userId="80211d16-6549-4ef7-9e6d-1b049aeffc14" providerId="ADAL" clId="{5EBA8326-635D-4DFD-8225-88F2B281080D}" dt="2022-08-30T19:15:38.799" v="708" actId="20577"/>
          <ac:spMkLst>
            <pc:docMk/>
            <pc:sldMk cId="2903834223" sldId="668"/>
            <ac:spMk id="2" creationId="{DE37E6A7-4B78-AA8B-2C63-7E58B20624FC}"/>
          </ac:spMkLst>
        </pc:spChg>
      </pc:sldChg>
      <pc:sldChg chg="addSp delSp modSp new mod">
        <pc:chgData name="Doberneck, Diane" userId="80211d16-6549-4ef7-9e6d-1b049aeffc14" providerId="ADAL" clId="{5EBA8326-635D-4DFD-8225-88F2B281080D}" dt="2022-08-30T19:20:22.319" v="1332" actId="962"/>
        <pc:sldMkLst>
          <pc:docMk/>
          <pc:sldMk cId="3198173234" sldId="669"/>
        </pc:sldMkLst>
        <pc:spChg chg="mod">
          <ac:chgData name="Doberneck, Diane" userId="80211d16-6549-4ef7-9e6d-1b049aeffc14" providerId="ADAL" clId="{5EBA8326-635D-4DFD-8225-88F2B281080D}" dt="2022-08-30T19:17:29.248" v="755" actId="20577"/>
          <ac:spMkLst>
            <pc:docMk/>
            <pc:sldMk cId="3198173234" sldId="669"/>
            <ac:spMk id="2" creationId="{503D1313-849B-3189-DA28-0545103AB1D1}"/>
          </ac:spMkLst>
        </pc:spChg>
        <pc:spChg chg="add del">
          <ac:chgData name="Doberneck, Diane" userId="80211d16-6549-4ef7-9e6d-1b049aeffc14" providerId="ADAL" clId="{5EBA8326-635D-4DFD-8225-88F2B281080D}" dt="2022-08-30T19:16:54.715" v="714" actId="22"/>
          <ac:spMkLst>
            <pc:docMk/>
            <pc:sldMk cId="3198173234" sldId="669"/>
            <ac:spMk id="3" creationId="{AF0AD3BF-7562-564C-B43D-4B3F86AC6A54}"/>
          </ac:spMkLst>
        </pc:spChg>
        <pc:spChg chg="mod">
          <ac:chgData name="Doberneck, Diane" userId="80211d16-6549-4ef7-9e6d-1b049aeffc14" providerId="ADAL" clId="{5EBA8326-635D-4DFD-8225-88F2B281080D}" dt="2022-08-30T19:19:51.447" v="1022" actId="6549"/>
          <ac:spMkLst>
            <pc:docMk/>
            <pc:sldMk cId="3198173234" sldId="669"/>
            <ac:spMk id="4" creationId="{5918D195-E988-2C1C-F947-73C13D9F5FCE}"/>
          </ac:spMkLst>
        </pc:spChg>
        <pc:picChg chg="add del mod">
          <ac:chgData name="Doberneck, Diane" userId="80211d16-6549-4ef7-9e6d-1b049aeffc14" providerId="ADAL" clId="{5EBA8326-635D-4DFD-8225-88F2B281080D}" dt="2022-08-30T19:16:17.223" v="711"/>
          <ac:picMkLst>
            <pc:docMk/>
            <pc:sldMk cId="3198173234" sldId="669"/>
            <ac:picMk id="5" creationId="{0230E800-1D25-D682-AB4D-78E19A2F3AF1}"/>
          </ac:picMkLst>
        </pc:picChg>
        <pc:picChg chg="add del mod">
          <ac:chgData name="Doberneck, Diane" userId="80211d16-6549-4ef7-9e6d-1b049aeffc14" providerId="ADAL" clId="{5EBA8326-635D-4DFD-8225-88F2B281080D}" dt="2022-08-30T19:16:38.519" v="713"/>
          <ac:picMkLst>
            <pc:docMk/>
            <pc:sldMk cId="3198173234" sldId="669"/>
            <ac:picMk id="6" creationId="{7A74E466-13E6-4851-1671-DDFAB36E8250}"/>
          </ac:picMkLst>
        </pc:picChg>
        <pc:picChg chg="add mod ord modCrop">
          <ac:chgData name="Doberneck, Diane" userId="80211d16-6549-4ef7-9e6d-1b049aeffc14" providerId="ADAL" clId="{5EBA8326-635D-4DFD-8225-88F2B281080D}" dt="2022-08-30T19:20:22.319" v="1332" actId="962"/>
          <ac:picMkLst>
            <pc:docMk/>
            <pc:sldMk cId="3198173234" sldId="669"/>
            <ac:picMk id="8" creationId="{F87B5942-3C9F-3661-162D-F3871348CB9C}"/>
          </ac:picMkLst>
        </pc:picChg>
      </pc:sldChg>
      <pc:sldChg chg="addSp delSp modSp new mod modClrScheme chgLayout">
        <pc:chgData name="Doberneck, Diane" userId="80211d16-6549-4ef7-9e6d-1b049aeffc14" providerId="ADAL" clId="{5EBA8326-635D-4DFD-8225-88F2B281080D}" dt="2022-08-30T20:26:57.604" v="6109"/>
        <pc:sldMkLst>
          <pc:docMk/>
          <pc:sldMk cId="3636345814" sldId="670"/>
        </pc:sldMkLst>
        <pc:spChg chg="mod ord">
          <ac:chgData name="Doberneck, Diane" userId="80211d16-6549-4ef7-9e6d-1b049aeffc14" providerId="ADAL" clId="{5EBA8326-635D-4DFD-8225-88F2B281080D}" dt="2022-08-30T19:30:15.343" v="3743" actId="20577"/>
          <ac:spMkLst>
            <pc:docMk/>
            <pc:sldMk cId="3636345814" sldId="670"/>
            <ac:spMk id="2" creationId="{CB4EF755-5734-DBB4-8D84-2F60C31D0BD1}"/>
          </ac:spMkLst>
        </pc:spChg>
        <pc:spChg chg="del mod ord">
          <ac:chgData name="Doberneck, Diane" userId="80211d16-6549-4ef7-9e6d-1b049aeffc14" providerId="ADAL" clId="{5EBA8326-635D-4DFD-8225-88F2B281080D}" dt="2022-08-30T19:29:20.307" v="3676" actId="700"/>
          <ac:spMkLst>
            <pc:docMk/>
            <pc:sldMk cId="3636345814" sldId="670"/>
            <ac:spMk id="3" creationId="{29790982-3D14-CF6A-698D-4C59A8827046}"/>
          </ac:spMkLst>
        </pc:spChg>
        <pc:spChg chg="add mod ord">
          <ac:chgData name="Doberneck, Diane" userId="80211d16-6549-4ef7-9e6d-1b049aeffc14" providerId="ADAL" clId="{5EBA8326-635D-4DFD-8225-88F2B281080D}" dt="2022-08-30T19:29:40.464" v="3708" actId="255"/>
          <ac:spMkLst>
            <pc:docMk/>
            <pc:sldMk cId="3636345814" sldId="670"/>
            <ac:spMk id="5" creationId="{A7B6D1E6-9EEE-207A-D704-13F9ABFDDA51}"/>
          </ac:spMkLst>
        </pc:spChg>
        <pc:spChg chg="add mod ord">
          <ac:chgData name="Doberneck, Diane" userId="80211d16-6549-4ef7-9e6d-1b049aeffc14" providerId="ADAL" clId="{5EBA8326-635D-4DFD-8225-88F2B281080D}" dt="2022-08-30T19:29:47.560" v="3710" actId="255"/>
          <ac:spMkLst>
            <pc:docMk/>
            <pc:sldMk cId="3636345814" sldId="670"/>
            <ac:spMk id="6" creationId="{C6DD106D-57D7-E6B1-BDAC-511AC3D2B787}"/>
          </ac:spMkLst>
        </pc:spChg>
        <pc:picChg chg="add del mod">
          <ac:chgData name="Doberneck, Diane" userId="80211d16-6549-4ef7-9e6d-1b049aeffc14" providerId="ADAL" clId="{5EBA8326-635D-4DFD-8225-88F2B281080D}" dt="2022-08-30T20:26:48.225" v="6108" actId="478"/>
          <ac:picMkLst>
            <pc:docMk/>
            <pc:sldMk cId="3636345814" sldId="670"/>
            <ac:picMk id="4" creationId="{0B769E64-E52C-A43E-F7FA-7524AD5EE80A}"/>
          </ac:picMkLst>
        </pc:picChg>
        <pc:picChg chg="add mod">
          <ac:chgData name="Doberneck, Diane" userId="80211d16-6549-4ef7-9e6d-1b049aeffc14" providerId="ADAL" clId="{5EBA8326-635D-4DFD-8225-88F2B281080D}" dt="2022-08-30T20:26:57.604" v="6109"/>
          <ac:picMkLst>
            <pc:docMk/>
            <pc:sldMk cId="3636345814" sldId="670"/>
            <ac:picMk id="7" creationId="{2A018B4C-3250-583F-F092-1143044BDBE3}"/>
          </ac:picMkLst>
        </pc:picChg>
      </pc:sldChg>
      <pc:sldChg chg="new del">
        <pc:chgData name="Doberneck, Diane" userId="80211d16-6549-4ef7-9e6d-1b049aeffc14" providerId="ADAL" clId="{5EBA8326-635D-4DFD-8225-88F2B281080D}" dt="2022-08-30T20:27:05.404" v="6110" actId="47"/>
        <pc:sldMkLst>
          <pc:docMk/>
          <pc:sldMk cId="3123936024" sldId="671"/>
        </pc:sldMkLst>
      </pc:sldChg>
      <pc:sldChg chg="new del">
        <pc:chgData name="Doberneck, Diane" userId="80211d16-6549-4ef7-9e6d-1b049aeffc14" providerId="ADAL" clId="{5EBA8326-635D-4DFD-8225-88F2B281080D}" dt="2022-08-30T19:24:51.316" v="2899" actId="47"/>
        <pc:sldMkLst>
          <pc:docMk/>
          <pc:sldMk cId="2338174763" sldId="672"/>
        </pc:sldMkLst>
      </pc:sldChg>
      <pc:sldChg chg="modSp new mod">
        <pc:chgData name="Doberneck, Diane" userId="80211d16-6549-4ef7-9e6d-1b049aeffc14" providerId="ADAL" clId="{5EBA8326-635D-4DFD-8225-88F2B281080D}" dt="2022-08-30T19:27:47.624" v="3594" actId="255"/>
        <pc:sldMkLst>
          <pc:docMk/>
          <pc:sldMk cId="3337497426" sldId="673"/>
        </pc:sldMkLst>
        <pc:spChg chg="mod">
          <ac:chgData name="Doberneck, Diane" userId="80211d16-6549-4ef7-9e6d-1b049aeffc14" providerId="ADAL" clId="{5EBA8326-635D-4DFD-8225-88F2B281080D}" dt="2022-08-30T19:25:02.742" v="2946" actId="20577"/>
          <ac:spMkLst>
            <pc:docMk/>
            <pc:sldMk cId="3337497426" sldId="673"/>
            <ac:spMk id="2" creationId="{C36D0D2B-F11A-BB63-180E-C390EA435A72}"/>
          </ac:spMkLst>
        </pc:spChg>
        <pc:spChg chg="mod">
          <ac:chgData name="Doberneck, Diane" userId="80211d16-6549-4ef7-9e6d-1b049aeffc14" providerId="ADAL" clId="{5EBA8326-635D-4DFD-8225-88F2B281080D}" dt="2022-08-30T19:27:47.624" v="3594" actId="255"/>
          <ac:spMkLst>
            <pc:docMk/>
            <pc:sldMk cId="3337497426" sldId="673"/>
            <ac:spMk id="3" creationId="{60A49124-D3CC-9794-3C09-86CA51CB0020}"/>
          </ac:spMkLst>
        </pc:spChg>
      </pc:sldChg>
      <pc:sldChg chg="modSp new mod">
        <pc:chgData name="Doberneck, Diane" userId="80211d16-6549-4ef7-9e6d-1b049aeffc14" providerId="ADAL" clId="{5EBA8326-635D-4DFD-8225-88F2B281080D}" dt="2022-08-30T19:49:49.105" v="5435" actId="20577"/>
        <pc:sldMkLst>
          <pc:docMk/>
          <pc:sldMk cId="1864627098" sldId="674"/>
        </pc:sldMkLst>
        <pc:spChg chg="mod">
          <ac:chgData name="Doberneck, Diane" userId="80211d16-6549-4ef7-9e6d-1b049aeffc14" providerId="ADAL" clId="{5EBA8326-635D-4DFD-8225-88F2B281080D}" dt="2022-08-30T19:47:58.940" v="4985" actId="20577"/>
          <ac:spMkLst>
            <pc:docMk/>
            <pc:sldMk cId="1864627098" sldId="674"/>
            <ac:spMk id="2" creationId="{F84B290B-2AE4-AD84-82AD-894F90857DD1}"/>
          </ac:spMkLst>
        </pc:spChg>
        <pc:spChg chg="mod">
          <ac:chgData name="Doberneck, Diane" userId="80211d16-6549-4ef7-9e6d-1b049aeffc14" providerId="ADAL" clId="{5EBA8326-635D-4DFD-8225-88F2B281080D}" dt="2022-08-30T19:49:49.105" v="5435" actId="20577"/>
          <ac:spMkLst>
            <pc:docMk/>
            <pc:sldMk cId="1864627098" sldId="674"/>
            <ac:spMk id="3" creationId="{E200D8BD-68E8-2CEC-C07C-4FCE314B78C9}"/>
          </ac:spMkLst>
        </pc:spChg>
      </pc:sldChg>
      <pc:sldChg chg="addSp delSp modSp new mod modClrScheme chgLayout">
        <pc:chgData name="Doberneck, Diane" userId="80211d16-6549-4ef7-9e6d-1b049aeffc14" providerId="ADAL" clId="{5EBA8326-635D-4DFD-8225-88F2B281080D}" dt="2022-08-30T20:26:24.715" v="6106" actId="1076"/>
        <pc:sldMkLst>
          <pc:docMk/>
          <pc:sldMk cId="3324145226" sldId="675"/>
        </pc:sldMkLst>
        <pc:spChg chg="del mod ord">
          <ac:chgData name="Doberneck, Diane" userId="80211d16-6549-4ef7-9e6d-1b049aeffc14" providerId="ADAL" clId="{5EBA8326-635D-4DFD-8225-88F2B281080D}" dt="2022-08-30T19:52:44.786" v="5578" actId="700"/>
          <ac:spMkLst>
            <pc:docMk/>
            <pc:sldMk cId="3324145226" sldId="675"/>
            <ac:spMk id="2" creationId="{6F706AFA-1227-EAF6-5789-4E3F198E621C}"/>
          </ac:spMkLst>
        </pc:spChg>
        <pc:spChg chg="del mod ord">
          <ac:chgData name="Doberneck, Diane" userId="80211d16-6549-4ef7-9e6d-1b049aeffc14" providerId="ADAL" clId="{5EBA8326-635D-4DFD-8225-88F2B281080D}" dt="2022-08-30T19:52:44.786" v="5578" actId="700"/>
          <ac:spMkLst>
            <pc:docMk/>
            <pc:sldMk cId="3324145226" sldId="675"/>
            <ac:spMk id="3" creationId="{A8FD4125-7000-9E60-8756-E53B3B00AEC0}"/>
          </ac:spMkLst>
        </pc:spChg>
        <pc:spChg chg="del">
          <ac:chgData name="Doberneck, Diane" userId="80211d16-6549-4ef7-9e6d-1b049aeffc14" providerId="ADAL" clId="{5EBA8326-635D-4DFD-8225-88F2B281080D}" dt="2022-08-30T19:52:44.786" v="5578" actId="700"/>
          <ac:spMkLst>
            <pc:docMk/>
            <pc:sldMk cId="3324145226" sldId="675"/>
            <ac:spMk id="4" creationId="{7D0B0B98-50A2-FEF0-7F07-74C52157498C}"/>
          </ac:spMkLst>
        </pc:spChg>
        <pc:spChg chg="add mod ord">
          <ac:chgData name="Doberneck, Diane" userId="80211d16-6549-4ef7-9e6d-1b049aeffc14" providerId="ADAL" clId="{5EBA8326-635D-4DFD-8225-88F2B281080D}" dt="2022-08-30T19:56:50.016" v="6086" actId="700"/>
          <ac:spMkLst>
            <pc:docMk/>
            <pc:sldMk cId="3324145226" sldId="675"/>
            <ac:spMk id="5" creationId="{C00C39A8-2C9D-D8C6-1CAF-4BBF8169B119}"/>
          </ac:spMkLst>
        </pc:spChg>
        <pc:spChg chg="add del mod ord">
          <ac:chgData name="Doberneck, Diane" userId="80211d16-6549-4ef7-9e6d-1b049aeffc14" providerId="ADAL" clId="{5EBA8326-635D-4DFD-8225-88F2B281080D}" dt="2022-08-30T19:53:01.515" v="5630" actId="700"/>
          <ac:spMkLst>
            <pc:docMk/>
            <pc:sldMk cId="3324145226" sldId="675"/>
            <ac:spMk id="6" creationId="{08184118-506F-1273-3839-4F902D55A2D6}"/>
          </ac:spMkLst>
        </pc:spChg>
        <pc:spChg chg="add mod ord">
          <ac:chgData name="Doberneck, Diane" userId="80211d16-6549-4ef7-9e6d-1b049aeffc14" providerId="ADAL" clId="{5EBA8326-635D-4DFD-8225-88F2B281080D}" dt="2022-08-30T20:25:10.934" v="6095" actId="14100"/>
          <ac:spMkLst>
            <pc:docMk/>
            <pc:sldMk cId="3324145226" sldId="675"/>
            <ac:spMk id="7" creationId="{6581800F-352B-608C-B5AB-19B0423DD2AD}"/>
          </ac:spMkLst>
        </pc:spChg>
        <pc:spChg chg="add del mod ord">
          <ac:chgData name="Doberneck, Diane" userId="80211d16-6549-4ef7-9e6d-1b049aeffc14" providerId="ADAL" clId="{5EBA8326-635D-4DFD-8225-88F2B281080D}" dt="2022-08-30T19:56:50.016" v="6086" actId="700"/>
          <ac:spMkLst>
            <pc:docMk/>
            <pc:sldMk cId="3324145226" sldId="675"/>
            <ac:spMk id="8" creationId="{464CA173-5DD9-72BB-E9C4-642EBD4DD559}"/>
          </ac:spMkLst>
        </pc:spChg>
        <pc:spChg chg="add del">
          <ac:chgData name="Doberneck, Diane" userId="80211d16-6549-4ef7-9e6d-1b049aeffc14" providerId="ADAL" clId="{5EBA8326-635D-4DFD-8225-88F2B281080D}" dt="2022-08-30T20:25:40.123" v="6097" actId="478"/>
          <ac:spMkLst>
            <pc:docMk/>
            <pc:sldMk cId="3324145226" sldId="675"/>
            <ac:spMk id="10" creationId="{C9B13DD5-4BA4-389F-361B-F23FE1539EB1}"/>
          </ac:spMkLst>
        </pc:spChg>
        <pc:picChg chg="add mod modCrop">
          <ac:chgData name="Doberneck, Diane" userId="80211d16-6549-4ef7-9e6d-1b049aeffc14" providerId="ADAL" clId="{5EBA8326-635D-4DFD-8225-88F2B281080D}" dt="2022-08-30T20:26:24.715" v="6106" actId="1076"/>
          <ac:picMkLst>
            <pc:docMk/>
            <pc:sldMk cId="3324145226" sldId="675"/>
            <ac:picMk id="12" creationId="{9FF29293-FFC9-37AA-453A-3EED4FCE7582}"/>
          </ac:picMkLst>
        </pc:picChg>
      </pc:sldChg>
    </pc:docChg>
  </pc:docChgLst>
  <pc:docChgLst>
    <pc:chgData name="Doberneck, Diane" userId="80211d16-6549-4ef7-9e6d-1b049aeffc14" providerId="ADAL" clId="{EAC4E61B-240B-47CB-A82D-83E6386FAEB1}"/>
    <pc:docChg chg="undo custSel modSld">
      <pc:chgData name="Doberneck, Diane" userId="80211d16-6549-4ef7-9e6d-1b049aeffc14" providerId="ADAL" clId="{EAC4E61B-240B-47CB-A82D-83E6386FAEB1}" dt="2022-08-30T18:58:12.957" v="120" actId="20577"/>
      <pc:docMkLst>
        <pc:docMk/>
      </pc:docMkLst>
      <pc:sldChg chg="modSp mod">
        <pc:chgData name="Doberneck, Diane" userId="80211d16-6549-4ef7-9e6d-1b049aeffc14" providerId="ADAL" clId="{EAC4E61B-240B-47CB-A82D-83E6386FAEB1}" dt="2022-08-30T18:58:12.957" v="120" actId="20577"/>
        <pc:sldMkLst>
          <pc:docMk/>
          <pc:sldMk cId="4160258405" sldId="269"/>
        </pc:sldMkLst>
        <pc:spChg chg="mod">
          <ac:chgData name="Doberneck, Diane" userId="80211d16-6549-4ef7-9e6d-1b049aeffc14" providerId="ADAL" clId="{EAC4E61B-240B-47CB-A82D-83E6386FAEB1}" dt="2022-08-30T18:57:50.129" v="72" actId="20577"/>
          <ac:spMkLst>
            <pc:docMk/>
            <pc:sldMk cId="4160258405" sldId="269"/>
            <ac:spMk id="2" creationId="{00000000-0000-0000-0000-000000000000}"/>
          </ac:spMkLst>
        </pc:spChg>
        <pc:spChg chg="mod">
          <ac:chgData name="Doberneck, Diane" userId="80211d16-6549-4ef7-9e6d-1b049aeffc14" providerId="ADAL" clId="{EAC4E61B-240B-47CB-A82D-83E6386FAEB1}" dt="2022-08-30T18:58:12.957" v="120" actId="20577"/>
          <ac:spMkLst>
            <pc:docMk/>
            <pc:sldMk cId="4160258405" sldId="269"/>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0E616-A400-4C25-9AED-DE945F2409AC}" type="doc">
      <dgm:prSet loTypeId="urn:microsoft.com/office/officeart/2005/8/layout/arrow2" loCatId="process" qsTypeId="urn:microsoft.com/office/officeart/2005/8/quickstyle/simple1" qsCatId="simple" csTypeId="urn:microsoft.com/office/officeart/2005/8/colors/accent1_1" csCatId="accent1" phldr="1"/>
      <dgm:spPr/>
    </dgm:pt>
    <dgm:pt modelId="{EEE76C2A-21BD-4F02-951F-1016261852E1}">
      <dgm:prSet phldrT="[Text]"/>
      <dgm:spPr/>
      <dgm:t>
        <a:bodyPr/>
        <a:lstStyle/>
        <a:p>
          <a:r>
            <a:rPr lang="en-US" b="1" dirty="0"/>
            <a:t>Past</a:t>
          </a:r>
        </a:p>
      </dgm:t>
    </dgm:pt>
    <dgm:pt modelId="{D33EEB5A-C494-49A3-9386-7078EA8D31AE}" type="parTrans" cxnId="{B11687B6-169F-484B-BC88-0C5E50BFFB2E}">
      <dgm:prSet/>
      <dgm:spPr/>
      <dgm:t>
        <a:bodyPr/>
        <a:lstStyle/>
        <a:p>
          <a:endParaRPr lang="en-US"/>
        </a:p>
      </dgm:t>
    </dgm:pt>
    <dgm:pt modelId="{403445E0-9DBE-464F-ACB7-60244F9E54DC}" type="sibTrans" cxnId="{B11687B6-169F-484B-BC88-0C5E50BFFB2E}">
      <dgm:prSet/>
      <dgm:spPr/>
      <dgm:t>
        <a:bodyPr/>
        <a:lstStyle/>
        <a:p>
          <a:endParaRPr lang="en-US"/>
        </a:p>
      </dgm:t>
    </dgm:pt>
    <dgm:pt modelId="{45CD903C-A0C0-4B18-BB9B-5E650E98C060}">
      <dgm:prSet phldrT="[Text]"/>
      <dgm:spPr/>
      <dgm:t>
        <a:bodyPr/>
        <a:lstStyle/>
        <a:p>
          <a:r>
            <a:rPr lang="en-US" b="1" dirty="0"/>
            <a:t>Present</a:t>
          </a:r>
        </a:p>
        <a:p>
          <a:endParaRPr lang="en-US" b="1" dirty="0"/>
        </a:p>
      </dgm:t>
    </dgm:pt>
    <dgm:pt modelId="{43F5D8FC-42CB-4A17-8A0F-E2BFC4DB0045}" type="parTrans" cxnId="{D2851885-CD50-4991-B258-189A8B673879}">
      <dgm:prSet/>
      <dgm:spPr/>
      <dgm:t>
        <a:bodyPr/>
        <a:lstStyle/>
        <a:p>
          <a:endParaRPr lang="en-US"/>
        </a:p>
      </dgm:t>
    </dgm:pt>
    <dgm:pt modelId="{7112DC57-2C99-407B-8440-0E7EE9D62163}" type="sibTrans" cxnId="{D2851885-CD50-4991-B258-189A8B673879}">
      <dgm:prSet/>
      <dgm:spPr/>
      <dgm:t>
        <a:bodyPr/>
        <a:lstStyle/>
        <a:p>
          <a:endParaRPr lang="en-US"/>
        </a:p>
      </dgm:t>
    </dgm:pt>
    <dgm:pt modelId="{6ED5484A-9BC7-4480-88DE-E9D5C67DB98F}">
      <dgm:prSet phldrT="[Text]"/>
      <dgm:spPr/>
      <dgm:t>
        <a:bodyPr/>
        <a:lstStyle/>
        <a:p>
          <a:r>
            <a:rPr lang="en-US" b="1" dirty="0"/>
            <a:t>Future</a:t>
          </a:r>
        </a:p>
      </dgm:t>
    </dgm:pt>
    <dgm:pt modelId="{3753475A-3AA3-4900-A075-FE25C431C4CD}" type="parTrans" cxnId="{4FBA70EC-C6DC-4DEE-B11B-EB2B7E5EB881}">
      <dgm:prSet/>
      <dgm:spPr/>
      <dgm:t>
        <a:bodyPr/>
        <a:lstStyle/>
        <a:p>
          <a:endParaRPr lang="en-US"/>
        </a:p>
      </dgm:t>
    </dgm:pt>
    <dgm:pt modelId="{17C839B7-85EA-44EB-BDAC-8D5C8AC11009}" type="sibTrans" cxnId="{4FBA70EC-C6DC-4DEE-B11B-EB2B7E5EB881}">
      <dgm:prSet/>
      <dgm:spPr/>
      <dgm:t>
        <a:bodyPr/>
        <a:lstStyle/>
        <a:p>
          <a:endParaRPr lang="en-US"/>
        </a:p>
      </dgm:t>
    </dgm:pt>
    <dgm:pt modelId="{4EB62D47-0616-4326-BCD5-5E317DF6BBBB}" type="pres">
      <dgm:prSet presAssocID="{B940E616-A400-4C25-9AED-DE945F2409AC}" presName="arrowDiagram" presStyleCnt="0">
        <dgm:presLayoutVars>
          <dgm:chMax val="5"/>
          <dgm:dir/>
          <dgm:resizeHandles val="exact"/>
        </dgm:presLayoutVars>
      </dgm:prSet>
      <dgm:spPr/>
    </dgm:pt>
    <dgm:pt modelId="{B6ADCFC2-C159-44AD-8F2C-A7D92C3889F4}" type="pres">
      <dgm:prSet presAssocID="{B940E616-A400-4C25-9AED-DE945F2409AC}" presName="arrow" presStyleLbl="bgShp" presStyleIdx="0" presStyleCnt="1"/>
      <dgm:spPr/>
    </dgm:pt>
    <dgm:pt modelId="{B20C4A88-5731-47D1-AA41-7CFB1FB12706}" type="pres">
      <dgm:prSet presAssocID="{B940E616-A400-4C25-9AED-DE945F2409AC}" presName="arrowDiagram3" presStyleCnt="0"/>
      <dgm:spPr/>
    </dgm:pt>
    <dgm:pt modelId="{A471E29C-1590-45EF-A18F-09F583808B68}" type="pres">
      <dgm:prSet presAssocID="{EEE76C2A-21BD-4F02-951F-1016261852E1}" presName="bullet3a" presStyleLbl="node1" presStyleIdx="0" presStyleCnt="3"/>
      <dgm:spPr/>
    </dgm:pt>
    <dgm:pt modelId="{D1228D62-1EB6-4733-8B88-1222C4C53DED}" type="pres">
      <dgm:prSet presAssocID="{EEE76C2A-21BD-4F02-951F-1016261852E1}" presName="textBox3a" presStyleLbl="revTx" presStyleIdx="0" presStyleCnt="3">
        <dgm:presLayoutVars>
          <dgm:bulletEnabled val="1"/>
        </dgm:presLayoutVars>
      </dgm:prSet>
      <dgm:spPr/>
    </dgm:pt>
    <dgm:pt modelId="{BD515B3B-6B1B-4033-8960-6A5C85626457}" type="pres">
      <dgm:prSet presAssocID="{45CD903C-A0C0-4B18-BB9B-5E650E98C060}" presName="bullet3b" presStyleLbl="node1" presStyleIdx="1" presStyleCnt="3"/>
      <dgm:spPr/>
    </dgm:pt>
    <dgm:pt modelId="{97691482-0ECC-44A1-A557-CD0A842D0F12}" type="pres">
      <dgm:prSet presAssocID="{45CD903C-A0C0-4B18-BB9B-5E650E98C060}" presName="textBox3b" presStyleLbl="revTx" presStyleIdx="1" presStyleCnt="3">
        <dgm:presLayoutVars>
          <dgm:bulletEnabled val="1"/>
        </dgm:presLayoutVars>
      </dgm:prSet>
      <dgm:spPr/>
    </dgm:pt>
    <dgm:pt modelId="{7BAB94F2-B93F-43E7-AECD-27E3DAD977AE}" type="pres">
      <dgm:prSet presAssocID="{6ED5484A-9BC7-4480-88DE-E9D5C67DB98F}" presName="bullet3c" presStyleLbl="node1" presStyleIdx="2" presStyleCnt="3"/>
      <dgm:spPr/>
    </dgm:pt>
    <dgm:pt modelId="{C71C0A16-98E3-4736-A483-CC017783917C}" type="pres">
      <dgm:prSet presAssocID="{6ED5484A-9BC7-4480-88DE-E9D5C67DB98F}" presName="textBox3c" presStyleLbl="revTx" presStyleIdx="2" presStyleCnt="3">
        <dgm:presLayoutVars>
          <dgm:bulletEnabled val="1"/>
        </dgm:presLayoutVars>
      </dgm:prSet>
      <dgm:spPr/>
    </dgm:pt>
  </dgm:ptLst>
  <dgm:cxnLst>
    <dgm:cxn modelId="{F3A3A46E-F3CD-4D57-B9E7-3546AF9771EE}" type="presOf" srcId="{B940E616-A400-4C25-9AED-DE945F2409AC}" destId="{4EB62D47-0616-4326-BCD5-5E317DF6BBBB}" srcOrd="0" destOrd="0" presId="urn:microsoft.com/office/officeart/2005/8/layout/arrow2"/>
    <dgm:cxn modelId="{C027D880-579A-4DC4-8197-9D598E6A184F}" type="presOf" srcId="{EEE76C2A-21BD-4F02-951F-1016261852E1}" destId="{D1228D62-1EB6-4733-8B88-1222C4C53DED}" srcOrd="0" destOrd="0" presId="urn:microsoft.com/office/officeart/2005/8/layout/arrow2"/>
    <dgm:cxn modelId="{D2851885-CD50-4991-B258-189A8B673879}" srcId="{B940E616-A400-4C25-9AED-DE945F2409AC}" destId="{45CD903C-A0C0-4B18-BB9B-5E650E98C060}" srcOrd="1" destOrd="0" parTransId="{43F5D8FC-42CB-4A17-8A0F-E2BFC4DB0045}" sibTransId="{7112DC57-2C99-407B-8440-0E7EE9D62163}"/>
    <dgm:cxn modelId="{B11687B6-169F-484B-BC88-0C5E50BFFB2E}" srcId="{B940E616-A400-4C25-9AED-DE945F2409AC}" destId="{EEE76C2A-21BD-4F02-951F-1016261852E1}" srcOrd="0" destOrd="0" parTransId="{D33EEB5A-C494-49A3-9386-7078EA8D31AE}" sibTransId="{403445E0-9DBE-464F-ACB7-60244F9E54DC}"/>
    <dgm:cxn modelId="{FAE1C5BE-DA34-438F-AEFE-0D5AACADA299}" type="presOf" srcId="{6ED5484A-9BC7-4480-88DE-E9D5C67DB98F}" destId="{C71C0A16-98E3-4736-A483-CC017783917C}" srcOrd="0" destOrd="0" presId="urn:microsoft.com/office/officeart/2005/8/layout/arrow2"/>
    <dgm:cxn modelId="{F73A3EDF-E0BC-4C9E-9407-B6D7BEF9EDDE}" type="presOf" srcId="{45CD903C-A0C0-4B18-BB9B-5E650E98C060}" destId="{97691482-0ECC-44A1-A557-CD0A842D0F12}" srcOrd="0" destOrd="0" presId="urn:microsoft.com/office/officeart/2005/8/layout/arrow2"/>
    <dgm:cxn modelId="{4FBA70EC-C6DC-4DEE-B11B-EB2B7E5EB881}" srcId="{B940E616-A400-4C25-9AED-DE945F2409AC}" destId="{6ED5484A-9BC7-4480-88DE-E9D5C67DB98F}" srcOrd="2" destOrd="0" parTransId="{3753475A-3AA3-4900-A075-FE25C431C4CD}" sibTransId="{17C839B7-85EA-44EB-BDAC-8D5C8AC11009}"/>
    <dgm:cxn modelId="{E7552474-BC77-4264-83F7-310B35E50ECF}" type="presParOf" srcId="{4EB62D47-0616-4326-BCD5-5E317DF6BBBB}" destId="{B6ADCFC2-C159-44AD-8F2C-A7D92C3889F4}" srcOrd="0" destOrd="0" presId="urn:microsoft.com/office/officeart/2005/8/layout/arrow2"/>
    <dgm:cxn modelId="{575D0CED-324B-45F1-9039-2F5E37D194DB}" type="presParOf" srcId="{4EB62D47-0616-4326-BCD5-5E317DF6BBBB}" destId="{B20C4A88-5731-47D1-AA41-7CFB1FB12706}" srcOrd="1" destOrd="0" presId="urn:microsoft.com/office/officeart/2005/8/layout/arrow2"/>
    <dgm:cxn modelId="{EF4D819A-2482-49C3-A6B3-95047950CA19}" type="presParOf" srcId="{B20C4A88-5731-47D1-AA41-7CFB1FB12706}" destId="{A471E29C-1590-45EF-A18F-09F583808B68}" srcOrd="0" destOrd="0" presId="urn:microsoft.com/office/officeart/2005/8/layout/arrow2"/>
    <dgm:cxn modelId="{3B5122AF-6481-42EC-9430-41E1E92FC884}" type="presParOf" srcId="{B20C4A88-5731-47D1-AA41-7CFB1FB12706}" destId="{D1228D62-1EB6-4733-8B88-1222C4C53DED}" srcOrd="1" destOrd="0" presId="urn:microsoft.com/office/officeart/2005/8/layout/arrow2"/>
    <dgm:cxn modelId="{8EE1C52D-DDD8-4610-96F5-E91F4BA6FB5C}" type="presParOf" srcId="{B20C4A88-5731-47D1-AA41-7CFB1FB12706}" destId="{BD515B3B-6B1B-4033-8960-6A5C85626457}" srcOrd="2" destOrd="0" presId="urn:microsoft.com/office/officeart/2005/8/layout/arrow2"/>
    <dgm:cxn modelId="{2152F944-CD25-404E-9CD0-5E44D40E3FCB}" type="presParOf" srcId="{B20C4A88-5731-47D1-AA41-7CFB1FB12706}" destId="{97691482-0ECC-44A1-A557-CD0A842D0F12}" srcOrd="3" destOrd="0" presId="urn:microsoft.com/office/officeart/2005/8/layout/arrow2"/>
    <dgm:cxn modelId="{8D09859E-3180-4D3A-A756-B52D50565822}" type="presParOf" srcId="{B20C4A88-5731-47D1-AA41-7CFB1FB12706}" destId="{7BAB94F2-B93F-43E7-AECD-27E3DAD977AE}" srcOrd="4" destOrd="0" presId="urn:microsoft.com/office/officeart/2005/8/layout/arrow2"/>
    <dgm:cxn modelId="{8E849AE1-9D6A-470D-B73E-8EAE63EF96BB}" type="presParOf" srcId="{B20C4A88-5731-47D1-AA41-7CFB1FB12706}" destId="{C71C0A16-98E3-4736-A483-CC017783917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DCFC2-C159-44AD-8F2C-A7D92C3889F4}">
      <dsp:nvSpPr>
        <dsp:cNvPr id="0" name=""/>
        <dsp:cNvSpPr/>
      </dsp:nvSpPr>
      <dsp:spPr>
        <a:xfrm>
          <a:off x="1002029" y="0"/>
          <a:ext cx="7559040" cy="47243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1E29C-1590-45EF-A18F-09F583808B68}">
      <dsp:nvSpPr>
        <dsp:cNvPr id="0" name=""/>
        <dsp:cNvSpPr/>
      </dsp:nvSpPr>
      <dsp:spPr>
        <a:xfrm>
          <a:off x="1962028" y="3260780"/>
          <a:ext cx="196535" cy="196535"/>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28D62-1EB6-4733-8B88-1222C4C53DED}">
      <dsp:nvSpPr>
        <dsp:cNvPr id="0" name=""/>
        <dsp:cNvSpPr/>
      </dsp:nvSpPr>
      <dsp:spPr>
        <a:xfrm>
          <a:off x="2060295" y="3359048"/>
          <a:ext cx="1761256" cy="136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40"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t>Past</a:t>
          </a:r>
        </a:p>
      </dsp:txBody>
      <dsp:txXfrm>
        <a:off x="2060295" y="3359048"/>
        <a:ext cx="1761256" cy="1365351"/>
      </dsp:txXfrm>
    </dsp:sp>
    <dsp:sp modelId="{BD515B3B-6B1B-4033-8960-6A5C85626457}">
      <dsp:nvSpPr>
        <dsp:cNvPr id="0" name=""/>
        <dsp:cNvSpPr/>
      </dsp:nvSpPr>
      <dsp:spPr>
        <a:xfrm>
          <a:off x="3696827" y="1976688"/>
          <a:ext cx="355274" cy="35527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91482-0ECC-44A1-A557-CD0A842D0F12}">
      <dsp:nvSpPr>
        <dsp:cNvPr id="0" name=""/>
        <dsp:cNvSpPr/>
      </dsp:nvSpPr>
      <dsp:spPr>
        <a:xfrm>
          <a:off x="3874465" y="2154326"/>
          <a:ext cx="1814169" cy="257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253"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t>Present</a:t>
          </a:r>
        </a:p>
        <a:p>
          <a:pPr marL="0" lvl="0" indent="0" algn="l" defTabSz="1600200">
            <a:lnSpc>
              <a:spcPct val="90000"/>
            </a:lnSpc>
            <a:spcBef>
              <a:spcPct val="0"/>
            </a:spcBef>
            <a:spcAft>
              <a:spcPct val="35000"/>
            </a:spcAft>
            <a:buNone/>
          </a:pPr>
          <a:endParaRPr lang="en-US" sz="3600" b="1" kern="1200" dirty="0"/>
        </a:p>
      </dsp:txBody>
      <dsp:txXfrm>
        <a:off x="3874465" y="2154326"/>
        <a:ext cx="1814169" cy="2570073"/>
      </dsp:txXfrm>
    </dsp:sp>
    <dsp:sp modelId="{7BAB94F2-B93F-43E7-AECD-27E3DAD977AE}">
      <dsp:nvSpPr>
        <dsp:cNvPr id="0" name=""/>
        <dsp:cNvSpPr/>
      </dsp:nvSpPr>
      <dsp:spPr>
        <a:xfrm>
          <a:off x="5783122" y="1195273"/>
          <a:ext cx="491337" cy="4913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C0A16-98E3-4736-A483-CC017783917C}">
      <dsp:nvSpPr>
        <dsp:cNvPr id="0" name=""/>
        <dsp:cNvSpPr/>
      </dsp:nvSpPr>
      <dsp:spPr>
        <a:xfrm>
          <a:off x="6028791" y="1440941"/>
          <a:ext cx="1814169" cy="3283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350"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t>Future</a:t>
          </a:r>
        </a:p>
      </dsp:txBody>
      <dsp:txXfrm>
        <a:off x="6028791" y="1440941"/>
        <a:ext cx="1814169" cy="328345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1"/>
            <a:ext cx="3038475" cy="4689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defTabSz="914182">
              <a:defRPr sz="1200" baseline="-25000">
                <a:latin typeface="Times" pitchFamily="-110" charset="0"/>
              </a:defRPr>
            </a:lvl1pPr>
          </a:lstStyle>
          <a:p>
            <a:pPr>
              <a:defRPr/>
            </a:pPr>
            <a:endParaRPr lang="en-US" dirty="0"/>
          </a:p>
        </p:txBody>
      </p:sp>
      <p:sp>
        <p:nvSpPr>
          <p:cNvPr id="54275" name="Rectangle 3"/>
          <p:cNvSpPr>
            <a:spLocks noGrp="1" noChangeArrowheads="1"/>
          </p:cNvSpPr>
          <p:nvPr>
            <p:ph type="dt" sz="quarter" idx="1"/>
          </p:nvPr>
        </p:nvSpPr>
        <p:spPr bwMode="auto">
          <a:xfrm>
            <a:off x="3971928" y="1"/>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1200" baseline="-25000">
                <a:latin typeface="Times" pitchFamily="-110" charset="0"/>
              </a:defRPr>
            </a:lvl1pPr>
          </a:lstStyle>
          <a:p>
            <a:pPr>
              <a:defRPr/>
            </a:pPr>
            <a:fld id="{56F867AC-DB0C-AC45-A996-5E499A717C29}" type="datetime1">
              <a:rPr lang="en-US">
                <a:solidFill>
                  <a:srgbClr val="6E6E6E"/>
                </a:solidFill>
                <a:latin typeface="+mn-lt"/>
              </a:rPr>
              <a:pPr>
                <a:defRPr/>
              </a:pPr>
              <a:t>8/30/2022</a:t>
            </a:fld>
            <a:endParaRPr lang="en-US" dirty="0">
              <a:solidFill>
                <a:srgbClr val="6E6E6E"/>
              </a:solidFill>
              <a:latin typeface="+mn-lt"/>
            </a:endParaRPr>
          </a:p>
        </p:txBody>
      </p:sp>
      <p:sp>
        <p:nvSpPr>
          <p:cNvPr id="54276" name="Rectangle 4"/>
          <p:cNvSpPr>
            <a:spLocks noGrp="1" noChangeArrowheads="1"/>
          </p:cNvSpPr>
          <p:nvPr>
            <p:ph type="ftr" sz="quarter" idx="2"/>
          </p:nvPr>
        </p:nvSpPr>
        <p:spPr bwMode="auto">
          <a:xfrm>
            <a:off x="3" y="8903651"/>
            <a:ext cx="3038475" cy="468949"/>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defTabSz="914182">
              <a:defRPr sz="1200" baseline="-25000">
                <a:latin typeface="Times" pitchFamily="-110" charset="0"/>
              </a:defRPr>
            </a:lvl1pPr>
          </a:lstStyle>
          <a:p>
            <a:pPr>
              <a:defRPr/>
            </a:pPr>
            <a:r>
              <a:rPr lang="en-US" dirty="0">
                <a:solidFill>
                  <a:srgbClr val="6E6E6E"/>
                </a:solidFill>
                <a:latin typeface="+mn-lt"/>
              </a:rPr>
              <a:t>© Michigan State University Board of Trustees </a:t>
            </a:r>
          </a:p>
        </p:txBody>
      </p:sp>
      <p:sp>
        <p:nvSpPr>
          <p:cNvPr id="54277" name="Rectangle 5"/>
          <p:cNvSpPr>
            <a:spLocks noGrp="1" noChangeArrowheads="1"/>
          </p:cNvSpPr>
          <p:nvPr>
            <p:ph type="sldNum" sz="quarter" idx="3"/>
          </p:nvPr>
        </p:nvSpPr>
        <p:spPr bwMode="auto">
          <a:xfrm>
            <a:off x="3971928" y="8903651"/>
            <a:ext cx="3038475" cy="468949"/>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1200" baseline="-25000">
                <a:latin typeface="Times" pitchFamily="-110" charset="0"/>
              </a:defRPr>
            </a:lvl1pPr>
          </a:lstStyle>
          <a:p>
            <a:pPr>
              <a:defRPr/>
            </a:pPr>
            <a:fld id="{148EE034-05E3-754B-A0C8-7BA9A0C50AF6}" type="slidenum">
              <a:rPr lang="en-US" b="1">
                <a:solidFill>
                  <a:srgbClr val="6E6E6E"/>
                </a:solidFill>
                <a:latin typeface="+mn-lt"/>
              </a:rPr>
              <a:pPr>
                <a:defRPr/>
              </a:pPr>
              <a:t>‹#›</a:t>
            </a:fld>
            <a:endParaRPr lang="en-US" b="1" dirty="0">
              <a:solidFill>
                <a:srgbClr val="6E6E6E"/>
              </a:solidFill>
              <a:latin typeface="+mn-lt"/>
            </a:endParaRPr>
          </a:p>
        </p:txBody>
      </p:sp>
      <p:pic>
        <p:nvPicPr>
          <p:cNvPr id="6" name="Picture 5" descr="Logo for Michigan State University | University Outreach and Engagement"/>
          <p:cNvPicPr>
            <a:picLocks noChangeAspect="1"/>
          </p:cNvPicPr>
          <p:nvPr/>
        </p:nvPicPr>
        <p:blipFill>
          <a:blip r:embed="rId2" cstate="print"/>
          <a:srcRect r="8183"/>
          <a:stretch>
            <a:fillRect/>
          </a:stretch>
        </p:blipFill>
        <p:spPr bwMode="auto">
          <a:xfrm>
            <a:off x="76203"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42741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3" y="1"/>
            <a:ext cx="3038475" cy="468950"/>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lvl1pPr defTabSz="915114">
              <a:defRPr sz="1200">
                <a:latin typeface="Times" pitchFamily="-110"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970341" y="1"/>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900">
                <a:solidFill>
                  <a:srgbClr val="6E6E6E"/>
                </a:solidFill>
                <a:latin typeface="+mn-lt"/>
              </a:defRPr>
            </a:lvl1pPr>
          </a:lstStyle>
          <a:p>
            <a:pPr>
              <a:defRPr/>
            </a:pPr>
            <a:fld id="{44D448E1-F97F-DE49-83D1-5288F94BA04B}" type="datetime1">
              <a:rPr lang="en-US" smtClean="0"/>
              <a:pPr>
                <a:defRPr/>
              </a:pPr>
              <a:t>8/30/2022</a:t>
            </a:fld>
            <a:endParaRPr lang="en-US"/>
          </a:p>
        </p:txBody>
      </p:sp>
      <p:sp>
        <p:nvSpPr>
          <p:cNvPr id="16388" name="Rectangle 4"/>
          <p:cNvSpPr>
            <a:spLocks noGrp="1" noRot="1" noChangeAspect="1" noChangeArrowheads="1" noTextEdit="1"/>
          </p:cNvSpPr>
          <p:nvPr>
            <p:ph type="sldImg" idx="2"/>
          </p:nvPr>
        </p:nvSpPr>
        <p:spPr bwMode="auto">
          <a:xfrm>
            <a:off x="1163638" y="703263"/>
            <a:ext cx="4686300" cy="35147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675" y="4452626"/>
            <a:ext cx="5607050" cy="4217351"/>
          </a:xfrm>
          <a:prstGeom prst="rect">
            <a:avLst/>
          </a:prstGeom>
          <a:noFill/>
          <a:ln w="9525">
            <a:noFill/>
            <a:miter lim="800000"/>
            <a:headEnd/>
            <a:tailEnd/>
          </a:ln>
          <a:effectLst/>
        </p:spPr>
        <p:txBody>
          <a:bodyPr vert="horz" wrap="square" lIns="91562" tIns="45781" rIns="91562" bIns="4578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678" name="Rectangle 6"/>
          <p:cNvSpPr>
            <a:spLocks noGrp="1" noChangeArrowheads="1"/>
          </p:cNvSpPr>
          <p:nvPr>
            <p:ph type="ftr" sz="quarter" idx="4"/>
          </p:nvPr>
        </p:nvSpPr>
        <p:spPr bwMode="auto">
          <a:xfrm>
            <a:off x="3" y="8902052"/>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defTabSz="914182">
              <a:defRPr sz="900">
                <a:solidFill>
                  <a:srgbClr val="6E6E6E"/>
                </a:solidFill>
                <a:latin typeface="+mn-lt"/>
              </a:defRPr>
            </a:lvl1pPr>
          </a:lstStyle>
          <a:p>
            <a:pPr>
              <a:defRPr/>
            </a:pPr>
            <a:r>
              <a:rPr lang="en-US" dirty="0"/>
              <a:t>© Michigan State University Board of Trustees </a:t>
            </a:r>
          </a:p>
        </p:txBody>
      </p:sp>
      <p:sp>
        <p:nvSpPr>
          <p:cNvPr id="28679" name="Rectangle 7"/>
          <p:cNvSpPr>
            <a:spLocks noGrp="1" noChangeArrowheads="1"/>
          </p:cNvSpPr>
          <p:nvPr>
            <p:ph type="sldNum" sz="quarter" idx="5"/>
          </p:nvPr>
        </p:nvSpPr>
        <p:spPr bwMode="auto">
          <a:xfrm>
            <a:off x="3970341" y="8902052"/>
            <a:ext cx="3038475" cy="468950"/>
          </a:xfrm>
          <a:prstGeom prst="rect">
            <a:avLst/>
          </a:prstGeom>
          <a:noFill/>
          <a:ln w="9525">
            <a:noFill/>
            <a:miter lim="800000"/>
            <a:headEnd/>
            <a:tailEnd/>
          </a:ln>
          <a:effectLst/>
        </p:spPr>
        <p:txBody>
          <a:bodyPr vert="horz" wrap="square" lIns="91562" tIns="45781" rIns="91562" bIns="45781" numCol="1" anchor="ctr" anchorCtr="0" compatLnSpc="1">
            <a:prstTxWarp prst="textNoShape">
              <a:avLst/>
            </a:prstTxWarp>
          </a:bodyPr>
          <a:lstStyle>
            <a:lvl1pPr algn="r" defTabSz="914182">
              <a:defRPr sz="900" b="1">
                <a:solidFill>
                  <a:srgbClr val="6E6E6E"/>
                </a:solidFill>
                <a:latin typeface="+mn-lt"/>
              </a:defRPr>
            </a:lvl1pPr>
          </a:lstStyle>
          <a:p>
            <a:pPr>
              <a:defRPr/>
            </a:pPr>
            <a:fld id="{37C86F26-1376-514D-9177-319FD02AB5B1}" type="slidenum">
              <a:rPr lang="en-US" smtClean="0"/>
              <a:pPr>
                <a:defRPr/>
              </a:pPr>
              <a:t>‹#›</a:t>
            </a:fld>
            <a:endParaRPr lang="en-US" dirty="0"/>
          </a:p>
        </p:txBody>
      </p:sp>
      <p:pic>
        <p:nvPicPr>
          <p:cNvPr id="8" name="Picture 7" descr="Logo for Michigan State University | University Outreach and Engagement"/>
          <p:cNvPicPr>
            <a:picLocks noChangeAspect="1"/>
          </p:cNvPicPr>
          <p:nvPr/>
        </p:nvPicPr>
        <p:blipFill>
          <a:blip r:embed="rId2"/>
          <a:srcRect r="8183"/>
          <a:stretch>
            <a:fillRect/>
          </a:stretch>
        </p:blipFill>
        <p:spPr bwMode="auto">
          <a:xfrm>
            <a:off x="76203" y="76824"/>
            <a:ext cx="1824555" cy="283231"/>
          </a:xfrm>
          <a:prstGeom prst="rect">
            <a:avLst/>
          </a:prstGeom>
          <a:noFill/>
          <a:ln w="9525">
            <a:noFill/>
            <a:miter lim="800000"/>
            <a:headEnd/>
            <a:tailEnd/>
          </a:ln>
        </p:spPr>
      </p:pic>
    </p:spTree>
    <p:extLst>
      <p:ext uri="{BB962C8B-B14F-4D97-AF65-F5344CB8AC3E}">
        <p14:creationId xmlns:p14="http://schemas.microsoft.com/office/powerpoint/2010/main" val="24884673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rgbClr val="6E6E6E"/>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Timetable:</a:t>
            </a:r>
          </a:p>
          <a:p>
            <a:endParaRPr lang="en-US" dirty="0"/>
          </a:p>
          <a:p>
            <a:r>
              <a:rPr lang="en-US" dirty="0"/>
              <a:t>10 </a:t>
            </a:r>
            <a:r>
              <a:rPr lang="en-US" dirty="0" err="1"/>
              <a:t>mins</a:t>
            </a:r>
            <a:r>
              <a:rPr lang="en-US" dirty="0"/>
              <a:t>: what RPT</a:t>
            </a:r>
            <a:r>
              <a:rPr lang="en-US" baseline="0" dirty="0"/>
              <a:t> is and how it works</a:t>
            </a:r>
          </a:p>
          <a:p>
            <a:r>
              <a:rPr lang="en-US" baseline="0" dirty="0"/>
              <a:t>20 </a:t>
            </a:r>
            <a:r>
              <a:rPr lang="en-US" baseline="0" dirty="0" err="1"/>
              <a:t>mins</a:t>
            </a:r>
            <a:r>
              <a:rPr lang="en-US" baseline="0" dirty="0"/>
              <a:t>: how to prepare your materials</a:t>
            </a:r>
          </a:p>
          <a:p>
            <a:r>
              <a:rPr lang="en-US" baseline="0" dirty="0"/>
              <a:t>--importance of narrative—both RPT essay &amp; other place you promote your narrative</a:t>
            </a:r>
          </a:p>
          <a:p>
            <a:endParaRPr lang="en-US" baseline="0"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a:t>
            </a:fld>
            <a:endParaRPr lang="en-US" dirty="0"/>
          </a:p>
        </p:txBody>
      </p:sp>
    </p:spTree>
    <p:extLst>
      <p:ext uri="{BB962C8B-B14F-4D97-AF65-F5344CB8AC3E}">
        <p14:creationId xmlns:p14="http://schemas.microsoft.com/office/powerpoint/2010/main" val="3362728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recent horror story…..</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29</a:t>
            </a:fld>
            <a:endParaRPr lang="en-US" dirty="0"/>
          </a:p>
        </p:txBody>
      </p:sp>
    </p:spTree>
    <p:extLst>
      <p:ext uri="{BB962C8B-B14F-4D97-AF65-F5344CB8AC3E}">
        <p14:creationId xmlns:p14="http://schemas.microsoft.com/office/powerpoint/2010/main" val="251440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on Communicating with the Public</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31</a:t>
            </a:fld>
            <a:endParaRPr lang="en-US" dirty="0"/>
          </a:p>
        </p:txBody>
      </p:sp>
    </p:spTree>
    <p:extLst>
      <p:ext uri="{BB962C8B-B14F-4D97-AF65-F5344CB8AC3E}">
        <p14:creationId xmlns:p14="http://schemas.microsoft.com/office/powerpoint/2010/main" val="390784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43</a:t>
            </a:fld>
            <a:endParaRPr lang="en-US" dirty="0"/>
          </a:p>
        </p:txBody>
      </p:sp>
    </p:spTree>
    <p:extLst>
      <p:ext uri="{BB962C8B-B14F-4D97-AF65-F5344CB8AC3E}">
        <p14:creationId xmlns:p14="http://schemas.microsoft.com/office/powerpoint/2010/main" val="771482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is from: https://www.google.com/search?q=holy+grail+image&amp;biw=1821&amp;bih=889&amp;tbm=isch&amp;tbo=u&amp;source=univ&amp;sa=X&amp;ved=0ahUKEwiupu-Ajo_NAhUFA1IKHRE4CYAQsAQIGw&amp;dpr=0.75#imgrc=NURE6EGZla6kmM%3A</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a:t>
            </a:fld>
            <a:endParaRPr lang="en-US" dirty="0"/>
          </a:p>
        </p:txBody>
      </p:sp>
    </p:spTree>
    <p:extLst>
      <p:ext uri="{BB962C8B-B14F-4D97-AF65-F5344CB8AC3E}">
        <p14:creationId xmlns:p14="http://schemas.microsoft.com/office/powerpoint/2010/main" val="106734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As an academic or administrative staff person, it is really important that you understand these campus processes. If you are oblivious to them, your interactions with faculty on your campus will be ill-informed and naive</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a:t>
            </a:fld>
            <a:endParaRPr lang="en-US" dirty="0"/>
          </a:p>
        </p:txBody>
      </p:sp>
    </p:spTree>
    <p:extLst>
      <p:ext uri="{BB962C8B-B14F-4D97-AF65-F5344CB8AC3E}">
        <p14:creationId xmlns:p14="http://schemas.microsoft.com/office/powerpoint/2010/main" val="410267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http://www.drclairejetha.co.uk/do-you-want-to-go-deeper-and-deeper/</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9</a:t>
            </a:fld>
            <a:endParaRPr lang="en-US" dirty="0"/>
          </a:p>
        </p:txBody>
      </p:sp>
    </p:spTree>
    <p:extLst>
      <p:ext uri="{BB962C8B-B14F-4D97-AF65-F5344CB8AC3E}">
        <p14:creationId xmlns:p14="http://schemas.microsoft.com/office/powerpoint/2010/main" val="22323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There</a:t>
            </a:r>
            <a:r>
              <a:rPr lang="en-US" baseline="0" dirty="0"/>
              <a:t> are some advocates out there who say tenure track faculty should NOT pursue service-learning and community engagement UNTIL they achieve tenure. There are others, however, that feel that the most motivated, most diverse, incoming cohorts of faculty members will NOT be satisfied with waiting that long. In order to retain them, you need to let them pursue their scholarship in the ways that matter most to them.</a:t>
            </a:r>
          </a:p>
          <a:p>
            <a:endParaRPr lang="en-US" baseline="0" dirty="0"/>
          </a:p>
          <a:p>
            <a:r>
              <a:rPr lang="en-US" baseline="0" dirty="0"/>
              <a:t>This is a time of transition in Higher Education…..prudent to stay aware of the feel on your campus as a whole, and in </a:t>
            </a:r>
            <a:r>
              <a:rPr lang="en-US" baseline="0" dirty="0" err="1"/>
              <a:t>specifid</a:t>
            </a:r>
            <a:r>
              <a:rPr lang="en-US" baseline="0" dirty="0"/>
              <a:t> colleges or departments too.</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13</a:t>
            </a:fld>
            <a:endParaRPr lang="en-US" dirty="0"/>
          </a:p>
        </p:txBody>
      </p:sp>
    </p:spTree>
    <p:extLst>
      <p:ext uri="{BB962C8B-B14F-4D97-AF65-F5344CB8AC3E}">
        <p14:creationId xmlns:p14="http://schemas.microsoft.com/office/powerpoint/2010/main" val="203971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a:t>
            </a:r>
            <a:r>
              <a:rPr lang="en-US" baseline="0" dirty="0"/>
              <a:t> of this presentation focuses on CANDIDATE prepared materials.</a:t>
            </a:r>
          </a:p>
          <a:p>
            <a:endParaRPr lang="en-US" baseline="0" dirty="0"/>
          </a:p>
          <a:p>
            <a:r>
              <a:rPr lang="en-US" baseline="0" dirty="0"/>
              <a:t>As a staff person in a support role, you can keep up to date on potential “outside reviewers” if your candidate need help finding ones in their field who know about service-learning or community-engaged research.</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15</a:t>
            </a:fld>
            <a:endParaRPr lang="en-US" dirty="0"/>
          </a:p>
        </p:txBody>
      </p:sp>
    </p:spTree>
    <p:extLst>
      <p:ext uri="{BB962C8B-B14F-4D97-AF65-F5344CB8AC3E}">
        <p14:creationId xmlns:p14="http://schemas.microsoft.com/office/powerpoint/2010/main" val="185966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Four</a:t>
            </a:r>
            <a:r>
              <a:rPr lang="en-US" b="0" baseline="0" dirty="0"/>
              <a:t> options:</a:t>
            </a:r>
          </a:p>
          <a:p>
            <a:r>
              <a:rPr lang="en-US" b="0" dirty="0"/>
              <a:t>Not recognized as faculty work</a:t>
            </a:r>
          </a:p>
          <a:p>
            <a:r>
              <a:rPr lang="en-US" b="0" dirty="0"/>
              <a:t>Recognized</a:t>
            </a:r>
            <a:r>
              <a:rPr lang="en-US" b="0" baseline="0" dirty="0"/>
              <a:t> but subsidiary</a:t>
            </a:r>
          </a:p>
          <a:p>
            <a:r>
              <a:rPr lang="en-US" b="0" baseline="0" dirty="0"/>
              <a:t>A part of RPT reporting process</a:t>
            </a:r>
          </a:p>
          <a:p>
            <a:r>
              <a:rPr lang="en-US" b="0" baseline="0" dirty="0"/>
              <a:t>Option to have as main focus of faculty work</a:t>
            </a:r>
          </a:p>
          <a:p>
            <a:endParaRPr lang="en-US" b="0" baseline="0" dirty="0"/>
          </a:p>
          <a:p>
            <a:r>
              <a:rPr lang="en-US" b="0" baseline="0" dirty="0"/>
              <a:t>Mutually exclusive codes</a:t>
            </a:r>
          </a:p>
          <a:p>
            <a:endParaRPr lang="en-US" b="0" baseline="0" dirty="0"/>
          </a:p>
          <a:p>
            <a:endParaRPr lang="en-US" b="0" baseline="0" dirty="0"/>
          </a:p>
          <a:p>
            <a:pPr>
              <a:buNone/>
            </a:pPr>
            <a:r>
              <a:rPr lang="en-US" sz="1200" b="1" dirty="0"/>
              <a:t>3 of 15 </a:t>
            </a:r>
            <a:r>
              <a:rPr lang="en-US" sz="1200" dirty="0"/>
              <a:t>allowed CES to be reported as the faculty member’s </a:t>
            </a:r>
            <a:r>
              <a:rPr lang="en-US" sz="1200" b="1" dirty="0"/>
              <a:t>main focus</a:t>
            </a:r>
            <a:r>
              <a:rPr lang="en-US" sz="1200" dirty="0"/>
              <a:t> in RPT</a:t>
            </a:r>
          </a:p>
          <a:p>
            <a:pPr>
              <a:buNone/>
            </a:pPr>
            <a:endParaRPr lang="en-US" sz="900" b="1" dirty="0"/>
          </a:p>
          <a:p>
            <a:pPr>
              <a:buNone/>
            </a:pPr>
            <a:r>
              <a:rPr lang="en-US" sz="1200" b="1" dirty="0"/>
              <a:t>8 of 15 </a:t>
            </a:r>
            <a:r>
              <a:rPr lang="en-US" sz="1200" dirty="0"/>
              <a:t>encouraged CES to be reported </a:t>
            </a:r>
            <a:r>
              <a:rPr lang="en-US" sz="1200" b="1" dirty="0"/>
              <a:t>as part of</a:t>
            </a:r>
            <a:r>
              <a:rPr lang="en-US" sz="1200" dirty="0"/>
              <a:t> the faculty member’s work (reflecting cross-cutting nature of CES, integration)</a:t>
            </a:r>
          </a:p>
          <a:p>
            <a:pPr>
              <a:buNone/>
            </a:pPr>
            <a:endParaRPr lang="en-US" sz="900" b="1" dirty="0"/>
          </a:p>
          <a:p>
            <a:pPr>
              <a:buNone/>
            </a:pPr>
            <a:r>
              <a:rPr lang="en-US" sz="1200" b="1" dirty="0"/>
              <a:t>2 of 15 </a:t>
            </a:r>
            <a:r>
              <a:rPr lang="en-US" sz="1200" dirty="0"/>
              <a:t>recognized CES but explicitly stated it was </a:t>
            </a:r>
            <a:r>
              <a:rPr lang="en-US" sz="1200" b="1" dirty="0"/>
              <a:t>subsidiary to</a:t>
            </a:r>
            <a:r>
              <a:rPr lang="en-US" sz="1200" dirty="0"/>
              <a:t> research and teaching</a:t>
            </a:r>
          </a:p>
          <a:p>
            <a:pPr>
              <a:buNone/>
            </a:pPr>
            <a:endParaRPr lang="en-US" sz="900" b="1" dirty="0"/>
          </a:p>
          <a:p>
            <a:pPr>
              <a:buNone/>
            </a:pPr>
            <a:r>
              <a:rPr lang="en-US" sz="1200" b="1" dirty="0"/>
              <a:t>2 of 15 did not</a:t>
            </a:r>
            <a:r>
              <a:rPr lang="en-US" sz="1200" dirty="0"/>
              <a:t> recognize service, outreach, or engagement as a faculty responsibility</a:t>
            </a:r>
          </a:p>
          <a:p>
            <a:endParaRPr lang="en-US" b="0" baseline="0" dirty="0"/>
          </a:p>
          <a:p>
            <a:endParaRPr lang="en-US" b="0" dirty="0"/>
          </a:p>
        </p:txBody>
      </p:sp>
      <p:sp>
        <p:nvSpPr>
          <p:cNvPr id="4" name="Footer Placeholder 3"/>
          <p:cNvSpPr>
            <a:spLocks noGrp="1"/>
          </p:cNvSpPr>
          <p:nvPr>
            <p:ph type="ftr" sz="quarter" idx="10"/>
          </p:nvPr>
        </p:nvSpPr>
        <p:spPr/>
        <p:txBody>
          <a:bodyPr/>
          <a:lstStyle/>
          <a:p>
            <a:pPr>
              <a:defRPr/>
            </a:pPr>
            <a:r>
              <a:rPr lang="en-US"/>
              <a:t>© 2014 Michigan State University Board of Trustees </a:t>
            </a:r>
          </a:p>
        </p:txBody>
      </p:sp>
      <p:sp>
        <p:nvSpPr>
          <p:cNvPr id="5" name="Slide Number Placeholder 4"/>
          <p:cNvSpPr>
            <a:spLocks noGrp="1"/>
          </p:cNvSpPr>
          <p:nvPr>
            <p:ph type="sldNum" sz="quarter" idx="11"/>
          </p:nvPr>
        </p:nvSpPr>
        <p:spPr/>
        <p:txBody>
          <a:bodyPr/>
          <a:lstStyle/>
          <a:p>
            <a:pPr>
              <a:defRPr/>
            </a:pPr>
            <a:fld id="{B2840BF0-9C17-4616-BF75-F80EC0B7B526}" type="slidenum">
              <a:rPr lang="en-US" smtClean="0"/>
              <a:pPr>
                <a:defRPr/>
              </a:pPr>
              <a:t>18</a:t>
            </a:fld>
            <a:endParaRPr lang="en-US"/>
          </a:p>
        </p:txBody>
      </p:sp>
    </p:spTree>
    <p:extLst>
      <p:ext uri="{BB962C8B-B14F-4D97-AF65-F5344CB8AC3E}">
        <p14:creationId xmlns:p14="http://schemas.microsoft.com/office/powerpoint/2010/main" val="396518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LOTS of questions…..Understand what the norms are at your university,</a:t>
            </a:r>
            <a:r>
              <a:rPr lang="en-US" baseline="0" dirty="0"/>
              <a:t> so that advice or support you give make sense given the faculty members’ situation. </a:t>
            </a:r>
          </a:p>
          <a:p>
            <a:endParaRPr lang="en-US" baseline="0" dirty="0"/>
          </a:p>
          <a:p>
            <a:r>
              <a:rPr lang="en-US" baseline="0" dirty="0"/>
              <a:t>For example, at MSU—federal grants, top tier research journals count.</a:t>
            </a:r>
          </a:p>
          <a:p>
            <a:r>
              <a:rPr lang="en-US" baseline="0" dirty="0"/>
              <a:t>But most faculty do NOT work at research-one institutions; most work at other types of colleges and universities.</a:t>
            </a:r>
          </a:p>
          <a:p>
            <a:endParaRPr lang="en-US" baseline="0" dirty="0"/>
          </a:p>
          <a:p>
            <a:r>
              <a:rPr lang="en-US" baseline="0" dirty="0"/>
              <a:t>Adelphi University (NY)…happy with 3 peer reviewed articles every 2 years (so 1 ½ year). Did NOT matter if they were top tier or not. Of course, top tier is/was better.</a:t>
            </a:r>
          </a:p>
          <a:p>
            <a:endParaRPr lang="en-US" baseline="0" dirty="0"/>
          </a:p>
          <a:p>
            <a:r>
              <a:rPr lang="en-US" baseline="0" dirty="0"/>
              <a:t>We have a whole session on publishing after lunch.</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19</a:t>
            </a:fld>
            <a:endParaRPr lang="en-US" dirty="0"/>
          </a:p>
        </p:txBody>
      </p:sp>
    </p:spTree>
    <p:extLst>
      <p:ext uri="{BB962C8B-B14F-4D97-AF65-F5344CB8AC3E}">
        <p14:creationId xmlns:p14="http://schemas.microsoft.com/office/powerpoint/2010/main" val="3972107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from: https://www.google.com/search?q=why&amp;source=lnms&amp;tbm=isch&amp;sa=X&amp;ved=0ahUKEwjTyZveqtnVAhVIzWMKHS-FAHoQ_AUICygC&amp;biw=1920&amp;bih=971#imgrc=wHN5nLBSZthuZM:</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20</a:t>
            </a:fld>
            <a:endParaRPr lang="en-US" dirty="0"/>
          </a:p>
        </p:txBody>
      </p:sp>
    </p:spTree>
    <p:extLst>
      <p:ext uri="{BB962C8B-B14F-4D97-AF65-F5344CB8AC3E}">
        <p14:creationId xmlns:p14="http://schemas.microsoft.com/office/powerpoint/2010/main" val="3466210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5" descr="Logo for Michigan State University | University Outreach and Engagement"/>
          <p:cNvPicPr>
            <a:picLocks noChangeAspect="1"/>
          </p:cNvPicPr>
          <p:nvPr userDrawn="1"/>
        </p:nvPicPr>
        <p:blipFill>
          <a:blip r:embed="rId3" cstate="print"/>
          <a:srcRect/>
          <a:stretch>
            <a:fillRect/>
          </a:stretch>
        </p:blipFill>
        <p:spPr bwMode="auto">
          <a:xfrm>
            <a:off x="457200" y="76200"/>
            <a:ext cx="4156365" cy="755704"/>
          </a:xfrm>
          <a:prstGeom prst="rect">
            <a:avLst/>
          </a:prstGeom>
          <a:noFill/>
          <a:ln w="9525">
            <a:noFill/>
            <a:miter lim="800000"/>
            <a:headEnd/>
            <a:tailEnd/>
          </a:ln>
        </p:spPr>
      </p:pic>
      <p:sp>
        <p:nvSpPr>
          <p:cNvPr id="76802" name="Rectangle 2"/>
          <p:cNvSpPr>
            <a:spLocks noGrp="1" noChangeArrowheads="1"/>
          </p:cNvSpPr>
          <p:nvPr>
            <p:ph type="ctrTitle" hasCustomPrompt="1"/>
          </p:nvPr>
        </p:nvSpPr>
        <p:spPr>
          <a:xfrm>
            <a:off x="685800" y="1219200"/>
            <a:ext cx="7772400" cy="2346960"/>
          </a:xfrm>
        </p:spPr>
        <p:txBody>
          <a:bodyPr anchor="b" anchorCtr="0"/>
          <a:lstStyle>
            <a:lvl1pPr>
              <a:lnSpc>
                <a:spcPct val="90000"/>
              </a:lnSpc>
              <a:defRPr sz="4000">
                <a:latin typeface="+mj-lt"/>
                <a:cs typeface="Georgia"/>
              </a:defRPr>
            </a:lvl1pPr>
          </a:lstStyle>
          <a:p>
            <a:r>
              <a:rPr lang="en-US" dirty="0"/>
              <a:t>Click to edit Master Presentation Title</a:t>
            </a:r>
          </a:p>
        </p:txBody>
      </p:sp>
      <p:sp>
        <p:nvSpPr>
          <p:cNvPr id="76803" name="Rectangle 3"/>
          <p:cNvSpPr>
            <a:spLocks noGrp="1" noChangeArrowheads="1"/>
          </p:cNvSpPr>
          <p:nvPr>
            <p:ph type="subTitle" idx="1" hasCustomPrompt="1"/>
          </p:nvPr>
        </p:nvSpPr>
        <p:spPr>
          <a:xfrm>
            <a:off x="685800" y="3581400"/>
            <a:ext cx="7772400" cy="312274"/>
          </a:xfrm>
        </p:spPr>
        <p:txBody>
          <a:bodyPr/>
          <a:lstStyle>
            <a:lvl1pPr marL="0" indent="0">
              <a:buFontTx/>
              <a:buNone/>
              <a:defRPr sz="2000" b="1" baseline="0">
                <a:solidFill>
                  <a:schemeClr val="tx1">
                    <a:lumMod val="75000"/>
                  </a:schemeClr>
                </a:solidFill>
              </a:defRPr>
            </a:lvl1pPr>
          </a:lstStyle>
          <a:p>
            <a:r>
              <a:rPr lang="en-US" dirty="0"/>
              <a:t>Click to edit Master Presenter Name</a:t>
            </a:r>
          </a:p>
        </p:txBody>
      </p:sp>
      <p:sp>
        <p:nvSpPr>
          <p:cNvPr id="3" name="Text Placeholder 2"/>
          <p:cNvSpPr>
            <a:spLocks noGrp="1"/>
          </p:cNvSpPr>
          <p:nvPr>
            <p:ph type="body" sz="quarter" idx="12" hasCustomPrompt="1"/>
          </p:nvPr>
        </p:nvSpPr>
        <p:spPr>
          <a:xfrm>
            <a:off x="685800" y="3893820"/>
            <a:ext cx="7772400" cy="449580"/>
          </a:xfrm>
        </p:spPr>
        <p:txBody>
          <a:bodyPr/>
          <a:lstStyle>
            <a:lvl1pPr marL="0" indent="0">
              <a:lnSpc>
                <a:spcPct val="90000"/>
              </a:lnSpc>
              <a:buNone/>
              <a:defRPr sz="1400" b="1" baseline="0">
                <a:solidFill>
                  <a:srgbClr val="6E6E6E"/>
                </a:solidFill>
              </a:defRPr>
            </a:lvl1pPr>
          </a:lstStyle>
          <a:p>
            <a:pPr lvl="0"/>
            <a:r>
              <a:rPr lang="en-US" dirty="0"/>
              <a:t>Click to edit Master Presenter Title, and Department</a:t>
            </a:r>
          </a:p>
        </p:txBody>
      </p:sp>
      <p:sp>
        <p:nvSpPr>
          <p:cNvPr id="11" name="Text Placeholder 10"/>
          <p:cNvSpPr>
            <a:spLocks noGrp="1"/>
          </p:cNvSpPr>
          <p:nvPr>
            <p:ph type="body" sz="quarter" idx="13" hasCustomPrompt="1"/>
          </p:nvPr>
        </p:nvSpPr>
        <p:spPr>
          <a:xfrm>
            <a:off x="685800" y="5943600"/>
            <a:ext cx="7772400" cy="457200"/>
          </a:xfrm>
        </p:spPr>
        <p:txBody>
          <a:bodyPr/>
          <a:lstStyle>
            <a:lvl1pPr marL="0" indent="0">
              <a:lnSpc>
                <a:spcPct val="90000"/>
              </a:lnSpc>
              <a:buNone/>
              <a:defRPr sz="1200">
                <a:solidFill>
                  <a:srgbClr val="6E6E6E"/>
                </a:solidFill>
              </a:defRPr>
            </a:lvl1pPr>
          </a:lstStyle>
          <a:p>
            <a:pPr lvl="0"/>
            <a:r>
              <a:rPr lang="en-US" dirty="0"/>
              <a:t>Click to edit Master Presentation Date</a:t>
            </a:r>
          </a:p>
        </p:txBody>
      </p:sp>
      <p:sp>
        <p:nvSpPr>
          <p:cNvPr id="5" name="Text Placeholder 4"/>
          <p:cNvSpPr>
            <a:spLocks noGrp="1"/>
          </p:cNvSpPr>
          <p:nvPr>
            <p:ph type="body" sz="quarter" idx="15" hasCustomPrompt="1"/>
          </p:nvPr>
        </p:nvSpPr>
        <p:spPr>
          <a:xfrm>
            <a:off x="685800" y="4343400"/>
            <a:ext cx="7772400" cy="251901"/>
          </a:xfrm>
        </p:spPr>
        <p:txBody>
          <a:bodyPr tIns="0" anchor="t" anchorCtr="0"/>
          <a:lstStyle>
            <a:lvl1pPr marL="0" indent="0">
              <a:buNone/>
              <a:defRPr sz="1400" baseline="0">
                <a:solidFill>
                  <a:srgbClr val="6E6E6E"/>
                </a:solidFill>
              </a:defRPr>
            </a:lvl1pPr>
            <a:lvl2pPr marL="457200" indent="0">
              <a:buNone/>
              <a:defRPr sz="1200">
                <a:solidFill>
                  <a:schemeClr val="tx1"/>
                </a:solidFill>
              </a:defRPr>
            </a:lvl2pPr>
            <a:lvl3pPr marL="914400" indent="0">
              <a:buNone/>
              <a:defRPr sz="1200">
                <a:solidFill>
                  <a:schemeClr val="tx1"/>
                </a:solidFill>
              </a:defRPr>
            </a:lvl3pPr>
            <a:lvl4pPr marL="1371600" indent="0">
              <a:buNone/>
              <a:defRPr sz="1200">
                <a:solidFill>
                  <a:schemeClr val="tx1"/>
                </a:solidFill>
              </a:defRPr>
            </a:lvl4pPr>
            <a:lvl5pPr marL="1828800" indent="0">
              <a:buNone/>
              <a:defRPr sz="1200">
                <a:solidFill>
                  <a:schemeClr val="tx1"/>
                </a:solidFill>
              </a:defRPr>
            </a:lvl5pPr>
          </a:lstStyle>
          <a:p>
            <a:pPr lvl="0"/>
            <a:r>
              <a:rPr lang="en-US" dirty="0"/>
              <a:t>Click to edit Master Presenter Email</a:t>
            </a:r>
          </a:p>
        </p:txBody>
      </p:sp>
      <p:sp>
        <p:nvSpPr>
          <p:cNvPr id="6" name="Text Placeholder 5"/>
          <p:cNvSpPr>
            <a:spLocks noGrp="1"/>
          </p:cNvSpPr>
          <p:nvPr>
            <p:ph type="body" sz="quarter" idx="16" hasCustomPrompt="1"/>
          </p:nvPr>
        </p:nvSpPr>
        <p:spPr>
          <a:xfrm>
            <a:off x="685800" y="5410200"/>
            <a:ext cx="7772400" cy="260228"/>
          </a:xfrm>
        </p:spPr>
        <p:txBody>
          <a:bodyPr/>
          <a:lstStyle>
            <a:lvl1pPr marL="0" indent="0">
              <a:buNone/>
              <a:defRPr sz="1200" b="1" baseline="0">
                <a:solidFill>
                  <a:srgbClr val="6E6E6E"/>
                </a:solidFill>
              </a:defRPr>
            </a:lvl1pPr>
          </a:lstStyle>
          <a:p>
            <a:pPr lvl="0"/>
            <a:r>
              <a:rPr lang="en-US" dirty="0"/>
              <a:t>Click to edit Master Event Title or Audience Name</a:t>
            </a:r>
          </a:p>
        </p:txBody>
      </p:sp>
      <p:sp>
        <p:nvSpPr>
          <p:cNvPr id="8" name="Text Placeholder 7"/>
          <p:cNvSpPr>
            <a:spLocks noGrp="1"/>
          </p:cNvSpPr>
          <p:nvPr>
            <p:ph type="body" sz="quarter" idx="17" hasCustomPrompt="1"/>
          </p:nvPr>
        </p:nvSpPr>
        <p:spPr>
          <a:xfrm>
            <a:off x="685800" y="5683372"/>
            <a:ext cx="7772400" cy="260228"/>
          </a:xfrm>
        </p:spPr>
        <p:txBody>
          <a:bodyPr/>
          <a:lstStyle>
            <a:lvl1pPr marL="0" indent="0">
              <a:buNone/>
              <a:defRPr sz="1200" baseline="0">
                <a:solidFill>
                  <a:srgbClr val="6E6E6E"/>
                </a:solidFill>
              </a:defRPr>
            </a:lvl1pPr>
          </a:lstStyle>
          <a:p>
            <a:pPr lvl="0"/>
            <a:r>
              <a:rPr lang="en-US" dirty="0"/>
              <a:t>Click to edit Master Presentation Location</a:t>
            </a:r>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 name="Group 1" descr="MSU University Outreach and Engagement logo and 2015 MSU Board of Trustees copyright."/>
          <p:cNvGrpSpPr/>
          <p:nvPr userDrawn="1"/>
        </p:nvGrpSpPr>
        <p:grpSpPr>
          <a:xfrm>
            <a:off x="5943600" y="6019800"/>
            <a:ext cx="3200400" cy="819657"/>
            <a:chOff x="5943600" y="6019800"/>
            <a:chExt cx="3200400" cy="819657"/>
          </a:xfrm>
        </p:grpSpPr>
        <p:sp>
          <p:nvSpPr>
            <p:cNvPr id="4" name="TextBox 3"/>
            <p:cNvSpPr txBox="1">
              <a:spLocks noChangeArrowheads="1"/>
            </p:cNvSpPr>
            <p:nvPr userDrawn="1"/>
          </p:nvSpPr>
          <p:spPr bwMode="auto">
            <a:xfrm>
              <a:off x="5943600" y="6485514"/>
              <a:ext cx="3200400" cy="353943"/>
            </a:xfrm>
            <a:prstGeom prst="rect">
              <a:avLst/>
            </a:prstGeom>
            <a:noFill/>
            <a:ln w="9525">
              <a:noFill/>
              <a:miter lim="800000"/>
              <a:headEnd/>
              <a:tailEnd/>
            </a:ln>
          </p:spPr>
          <p:txBody>
            <a:bodyPr wrap="square">
              <a:prstTxWarp prst="textNoShape">
                <a:avLst/>
              </a:prstTxWarp>
              <a:spAutoFit/>
            </a:bodyPr>
            <a:lstStyle/>
            <a:p>
              <a:r>
                <a:rPr lang="en-US" sz="800" dirty="0">
                  <a:solidFill>
                    <a:srgbClr val="6E6E6E"/>
                  </a:solidFill>
                  <a:latin typeface="+mn-lt"/>
                  <a:ea typeface="Arial" pitchFamily="-110" charset="0"/>
                  <a:cs typeface="Arial" pitchFamily="-110" charset="0"/>
                </a:rPr>
                <a:t>© 2015</a:t>
              </a:r>
              <a:r>
                <a:rPr lang="en-US" sz="800" baseline="0" dirty="0">
                  <a:solidFill>
                    <a:srgbClr val="6E6E6E"/>
                  </a:solidFill>
                  <a:latin typeface="+mn-lt"/>
                  <a:ea typeface="Arial" pitchFamily="-110" charset="0"/>
                  <a:cs typeface="Arial" pitchFamily="-110" charset="0"/>
                </a:rPr>
                <a:t> </a:t>
              </a:r>
              <a:r>
                <a:rPr lang="en-US" sz="800" dirty="0">
                  <a:solidFill>
                    <a:srgbClr val="6E6E6E"/>
                  </a:solidFill>
                  <a:latin typeface="+mn-lt"/>
                  <a:ea typeface="Arial" pitchFamily="-110" charset="0"/>
                  <a:cs typeface="Arial" pitchFamily="-110" charset="0"/>
                </a:rPr>
                <a:t>Michigan State University Board of Trustees</a:t>
              </a:r>
            </a:p>
            <a:p>
              <a:endParaRPr lang="en-US" sz="900" dirty="0">
                <a:solidFill>
                  <a:srgbClr val="6E6E6E"/>
                </a:solidFill>
                <a:latin typeface="Arial" pitchFamily="-110" charset="0"/>
                <a:ea typeface="Arial" pitchFamily="-110" charset="0"/>
                <a:cs typeface="Arial" pitchFamily="-110" charset="0"/>
              </a:endParaRPr>
            </a:p>
          </p:txBody>
        </p:sp>
        <p:pic>
          <p:nvPicPr>
            <p:cNvPr id="5" name="Picture 5" descr="Logo for Michigan State University | University Outreach and Engagement"/>
            <p:cNvPicPr>
              <a:picLocks noChangeAspect="1"/>
            </p:cNvPicPr>
            <p:nvPr userDrawn="1"/>
          </p:nvPicPr>
          <p:blipFill>
            <a:blip r:embed="rId2" cstate="print"/>
            <a:srcRect r="8183"/>
            <a:stretch>
              <a:fillRect/>
            </a:stretch>
          </p:blipFill>
          <p:spPr bwMode="auto">
            <a:xfrm>
              <a:off x="6035040" y="6019800"/>
              <a:ext cx="2938463" cy="452438"/>
            </a:xfrm>
            <a:prstGeom prst="rect">
              <a:avLst/>
            </a:prstGeom>
            <a:noFill/>
            <a:ln w="9525">
              <a:noFill/>
              <a:miter lim="800000"/>
              <a:headEnd/>
              <a:tailEnd/>
            </a:ln>
          </p:spPr>
        </p:pic>
      </p:grpSp>
      <p:sp>
        <p:nvSpPr>
          <p:cNvPr id="8" name="TextBox 7"/>
          <p:cNvSpPr txBox="1"/>
          <p:nvPr userDrawn="1"/>
        </p:nvSpPr>
        <p:spPr>
          <a:xfrm>
            <a:off x="457200" y="1981200"/>
            <a:ext cx="5486400" cy="523220"/>
          </a:xfrm>
          <a:prstGeom prst="rect">
            <a:avLst/>
          </a:prstGeom>
          <a:noFill/>
        </p:spPr>
        <p:txBody>
          <a:bodyPr wrap="square" rtlCol="0">
            <a:spAutoFit/>
          </a:bodyPr>
          <a:lstStyle/>
          <a:p>
            <a:r>
              <a:rPr lang="en-US" sz="2800" b="1" dirty="0">
                <a:solidFill>
                  <a:srgbClr val="18453B"/>
                </a:solidFill>
                <a:latin typeface="+mj-lt"/>
              </a:rPr>
              <a:t>Contact Information</a:t>
            </a:r>
            <a:endParaRPr lang="en-US" sz="2800" dirty="0">
              <a:latin typeface="+mj-lt"/>
            </a:endParaRPr>
          </a:p>
        </p:txBody>
      </p:sp>
      <p:sp>
        <p:nvSpPr>
          <p:cNvPr id="10" name="Text Placeholder 9"/>
          <p:cNvSpPr>
            <a:spLocks noGrp="1"/>
          </p:cNvSpPr>
          <p:nvPr>
            <p:ph type="body" sz="quarter" idx="10" hasCustomPrompt="1"/>
          </p:nvPr>
        </p:nvSpPr>
        <p:spPr>
          <a:xfrm>
            <a:off x="457200" y="2971800"/>
            <a:ext cx="5486400" cy="304800"/>
          </a:xfrm>
        </p:spPr>
        <p:txBody>
          <a:bodyPr/>
          <a:lstStyle>
            <a:lvl1pPr marL="0" indent="0">
              <a:buFontTx/>
              <a:buNone/>
              <a:defRPr sz="1400" b="1" baseline="0">
                <a:solidFill>
                  <a:srgbClr val="6E6E6E"/>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your department name</a:t>
            </a:r>
          </a:p>
        </p:txBody>
      </p:sp>
      <p:sp>
        <p:nvSpPr>
          <p:cNvPr id="12" name="Text Placeholder 11"/>
          <p:cNvSpPr>
            <a:spLocks noGrp="1"/>
          </p:cNvSpPr>
          <p:nvPr>
            <p:ph type="body" sz="quarter" idx="11" hasCustomPrompt="1"/>
          </p:nvPr>
        </p:nvSpPr>
        <p:spPr>
          <a:xfrm>
            <a:off x="457200" y="2504420"/>
            <a:ext cx="5486400" cy="381000"/>
          </a:xfrm>
        </p:spPr>
        <p:txBody>
          <a:bodyPr/>
          <a:lstStyle>
            <a:lvl1pPr marL="0" indent="0">
              <a:buNone/>
              <a:defRPr sz="1800" b="1">
                <a:solidFill>
                  <a:schemeClr val="tx1"/>
                </a:solidFill>
              </a:defRPr>
            </a:lvl1pPr>
          </a:lstStyle>
          <a:p>
            <a:pPr lvl="0"/>
            <a:r>
              <a:rPr lang="en-US" dirty="0"/>
              <a:t>Click to add your name</a:t>
            </a:r>
          </a:p>
        </p:txBody>
      </p:sp>
      <p:sp>
        <p:nvSpPr>
          <p:cNvPr id="3" name="Text Placeholder 2"/>
          <p:cNvSpPr>
            <a:spLocks noGrp="1"/>
          </p:cNvSpPr>
          <p:nvPr>
            <p:ph type="body" sz="quarter" idx="12" hasCustomPrompt="1"/>
          </p:nvPr>
        </p:nvSpPr>
        <p:spPr>
          <a:xfrm>
            <a:off x="457200" y="3733799"/>
            <a:ext cx="5486400" cy="911350"/>
          </a:xfrm>
        </p:spPr>
        <p:txBody>
          <a:bodyPr/>
          <a:lstStyle>
            <a:lvl1pPr marL="0" indent="0">
              <a:buNone/>
              <a:defRPr sz="1400" baseline="0">
                <a:solidFill>
                  <a:srgbClr val="6E6E6E"/>
                </a:solidFill>
              </a:defRPr>
            </a:lvl1pPr>
          </a:lstStyle>
          <a:p>
            <a:pPr lvl="0"/>
            <a:r>
              <a:rPr lang="en-US" dirty="0"/>
              <a:t>Click to add your departmental address</a:t>
            </a:r>
          </a:p>
          <a:p>
            <a:pPr lvl="0"/>
            <a:endParaRPr lang="en-US" dirty="0"/>
          </a:p>
        </p:txBody>
      </p:sp>
      <p:sp>
        <p:nvSpPr>
          <p:cNvPr id="14" name="Text Placeholder 13"/>
          <p:cNvSpPr>
            <a:spLocks noGrp="1"/>
          </p:cNvSpPr>
          <p:nvPr>
            <p:ph type="body" sz="quarter" idx="13" hasCustomPrompt="1"/>
          </p:nvPr>
        </p:nvSpPr>
        <p:spPr>
          <a:xfrm>
            <a:off x="457200" y="4648200"/>
            <a:ext cx="5486400" cy="1219200"/>
          </a:xfrm>
        </p:spPr>
        <p:txBody>
          <a:bodyPr/>
          <a:lstStyle>
            <a:lvl1pPr marL="0" indent="0">
              <a:lnSpc>
                <a:spcPct val="120000"/>
              </a:lnSpc>
              <a:spcBef>
                <a:spcPts val="0"/>
              </a:spcBef>
              <a:buNone/>
              <a:defRPr sz="1200" baseline="0">
                <a:solidFill>
                  <a:srgbClr val="6E6E6E"/>
                </a:solidFill>
              </a:defRPr>
            </a:lvl1pPr>
          </a:lstStyle>
          <a:p>
            <a:pPr lvl="0"/>
            <a:r>
              <a:rPr lang="en-US" dirty="0"/>
              <a:t>Click to add your contact information. Suggested information to add:</a:t>
            </a:r>
            <a:br>
              <a:rPr lang="en-US" dirty="0"/>
            </a:br>
            <a:r>
              <a:rPr lang="en-US" dirty="0"/>
              <a:t>Phone:</a:t>
            </a:r>
            <a:br>
              <a:rPr lang="en-US" dirty="0"/>
            </a:br>
            <a:r>
              <a:rPr lang="en-US" dirty="0"/>
              <a:t>Fax:</a:t>
            </a:r>
            <a:br>
              <a:rPr lang="en-US" dirty="0"/>
            </a:br>
            <a:r>
              <a:rPr lang="en-US" dirty="0"/>
              <a:t>E-mail:</a:t>
            </a:r>
            <a:br>
              <a:rPr lang="en-US" dirty="0"/>
            </a:br>
            <a:r>
              <a:rPr lang="en-US" dirty="0"/>
              <a:t>Web:</a:t>
            </a:r>
          </a:p>
        </p:txBody>
      </p:sp>
    </p:spTree>
    <p:extLst>
      <p:ext uri="{BB962C8B-B14F-4D97-AF65-F5344CB8AC3E}">
        <p14:creationId xmlns:p14="http://schemas.microsoft.com/office/powerpoint/2010/main" val="3063114181"/>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4928754"/>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71600"/>
          </a:xfrm>
        </p:spPr>
        <p:txBody>
          <a:bodyPr anchor="b" anchorCtr="0"/>
          <a:lstStyle>
            <a:lvl1pPr algn="l">
              <a:defRPr sz="4000" b="1" cap="none"/>
            </a:lvl1pPr>
          </a:lstStyle>
          <a:p>
            <a:r>
              <a:rPr lang="en-US"/>
              <a:t>Click to edit Master title style</a:t>
            </a:r>
            <a:endParaRPr lang="en-US" dirty="0"/>
          </a:p>
        </p:txBody>
      </p:sp>
      <p:sp>
        <p:nvSpPr>
          <p:cNvPr id="3" name="Text Placeholder 2"/>
          <p:cNvSpPr>
            <a:spLocks noGrp="1"/>
          </p:cNvSpPr>
          <p:nvPr>
            <p:ph type="body" idx="1" hasCustomPrompt="1"/>
          </p:nvPr>
        </p:nvSpPr>
        <p:spPr>
          <a:xfrm>
            <a:off x="685800" y="4114800"/>
            <a:ext cx="7772400" cy="1500187"/>
          </a:xfrm>
        </p:spPr>
        <p:txBody>
          <a:bodyPr anchor="t" anchorCtr="0"/>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title style</a:t>
            </a: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42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0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685800"/>
            <a:ext cx="8229600" cy="609600"/>
          </a:xfrm>
        </p:spPr>
        <p:txBody>
          <a:bodyPr/>
          <a:lstStyle/>
          <a:p>
            <a:r>
              <a:rPr lang="en-US"/>
              <a:t>Click to edit Master title style</a:t>
            </a:r>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0" y="6291075"/>
            <a:ext cx="9144000" cy="566925"/>
          </a:xfrm>
          <a:solidFill>
            <a:schemeClr val="tx1">
              <a:lumMod val="50000"/>
              <a:alpha val="91000"/>
            </a:schemeClr>
          </a:solidFill>
        </p:spPr>
        <p:txBody>
          <a:bodyPr tIns="91440" bIns="91440" anchor="t" anchorCtr="0"/>
          <a:lstStyle>
            <a:lvl1pPr marL="0" indent="0">
              <a:buNone/>
              <a:defRPr sz="9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caption</a:t>
            </a:r>
          </a:p>
        </p:txBody>
      </p:sp>
    </p:spTree>
    <p:extLst>
      <p:ext uri="{BB962C8B-B14F-4D97-AF65-F5344CB8AC3E}">
        <p14:creationId xmlns:p14="http://schemas.microsoft.com/office/powerpoint/2010/main" val="31264547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685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12"/>
          <p:cNvSpPr>
            <a:spLocks noGrp="1" noChangeArrowheads="1"/>
          </p:cNvSpPr>
          <p:nvPr>
            <p:ph type="body" idx="1"/>
          </p:nvPr>
        </p:nvSpPr>
        <p:spPr bwMode="auto">
          <a:xfrm>
            <a:off x="457200" y="16002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49" r:id="rId2"/>
    <p:sldLayoutId id="2147483851" r:id="rId3"/>
    <p:sldLayoutId id="2147483852" r:id="rId4"/>
    <p:sldLayoutId id="2147483853" r:id="rId5"/>
    <p:sldLayoutId id="2147483854" r:id="rId6"/>
    <p:sldLayoutId id="2147483855" r:id="rId7"/>
    <p:sldLayoutId id="2147483857" r:id="rId8"/>
    <p:sldLayoutId id="2147483862" r:id="rId9"/>
    <p:sldLayoutId id="2147483863" r:id="rId10"/>
    <p:sldLayoutId id="2147483864" r:id="rId11"/>
  </p:sldLayoutIdLst>
  <p:transition spd="med">
    <p:wipe/>
  </p:transition>
  <p:hf sldNum="0" hdr="0" ftr="0" dt="0"/>
  <p:txStyles>
    <p:title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theprofessorisin.com/"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profmarkreed.com/what-i-do" TargetMode="External"/><Relationship Id="rId7" Type="http://schemas.openxmlformats.org/officeDocument/2006/relationships/image" Target="../media/image15.png"/><Relationship Id="rId2" Type="http://schemas.openxmlformats.org/officeDocument/2006/relationships/hyperlink" Target="https://hpdp.unc.edu/people/research-fellows/current-hpdp-research-fellows/eugenia-eng/"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conservationcriminology.com/" TargetMode="External"/><Relationship Id="rId4" Type="http://schemas.openxmlformats.org/officeDocument/2006/relationships/hyperlink" Target="https://www.profmarkreed.com/journal-articles-book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researchslce.org/recognitions#:~:text=In%20recognition%20of%20exemplary%20contributions,approaches%20and%20all%20educational%20sectors" TargetMode="External"/><Relationship Id="rId2" Type="http://schemas.openxmlformats.org/officeDocument/2006/relationships/hyperlink" Target="https://engagementscholarship.org/grants-and-awards/esc-awards-program" TargetMode="External"/><Relationship Id="rId1" Type="http://schemas.openxmlformats.org/officeDocument/2006/relationships/slideLayout" Target="../slideLayouts/slideLayout2.xml"/><Relationship Id="rId4" Type="http://schemas.openxmlformats.org/officeDocument/2006/relationships/hyperlink" Target="https://imaginingamerica.org/what-we-do/fellowships/page/"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cph.memberclicks.net/ces-toolk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epts.washington.edu/ccph/pdf_files/CES_RPT_Package.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814" y="990600"/>
            <a:ext cx="6477001" cy="2346960"/>
          </a:xfrm>
        </p:spPr>
        <p:txBody>
          <a:bodyPr/>
          <a:lstStyle/>
          <a:p>
            <a:r>
              <a:rPr lang="en-US" sz="3600" dirty="0"/>
              <a:t>Community-Engaged Scholarship in Performance Reviews and RPT</a:t>
            </a:r>
          </a:p>
        </p:txBody>
      </p:sp>
      <p:sp>
        <p:nvSpPr>
          <p:cNvPr id="6" name="Text Placeholder 6"/>
          <p:cNvSpPr>
            <a:spLocks noGrp="1"/>
          </p:cNvSpPr>
          <p:nvPr>
            <p:ph type="body" sz="quarter" idx="12"/>
          </p:nvPr>
        </p:nvSpPr>
        <p:spPr>
          <a:xfrm>
            <a:off x="533400" y="3733800"/>
            <a:ext cx="8674101" cy="989371"/>
          </a:xfrm>
        </p:spPr>
        <p:txBody>
          <a:bodyPr/>
          <a:lstStyle/>
          <a:p>
            <a:pPr>
              <a:lnSpc>
                <a:spcPct val="80000"/>
              </a:lnSpc>
            </a:pPr>
            <a:r>
              <a:rPr lang="en-US" sz="2000" dirty="0">
                <a:solidFill>
                  <a:schemeClr val="tx1"/>
                </a:solidFill>
                <a:ea typeface="ＭＳ Ｐゴシック" pitchFamily="34" charset="-128"/>
              </a:rPr>
              <a:t>Diane M. Doberneck, Ph.D., connordm@msu.edu</a:t>
            </a:r>
          </a:p>
          <a:p>
            <a:pPr>
              <a:lnSpc>
                <a:spcPct val="80000"/>
              </a:lnSpc>
            </a:pPr>
            <a:r>
              <a:rPr lang="en-US" sz="2000" b="0" dirty="0">
                <a:solidFill>
                  <a:schemeClr val="tx1"/>
                </a:solidFill>
                <a:ea typeface="ＭＳ Ｐゴシック" pitchFamily="34" charset="-128"/>
              </a:rPr>
              <a:t>Director for Faculty and Professional Development</a:t>
            </a:r>
          </a:p>
          <a:p>
            <a:pPr>
              <a:lnSpc>
                <a:spcPct val="80000"/>
              </a:lnSpc>
            </a:pPr>
            <a:r>
              <a:rPr lang="en-US" sz="2000" b="0" dirty="0">
                <a:solidFill>
                  <a:schemeClr val="tx1"/>
                </a:solidFill>
                <a:ea typeface="ＭＳ Ｐゴシック" pitchFamily="34" charset="-128"/>
              </a:rPr>
              <a:t>Office for Public Engagement and Scholarship</a:t>
            </a:r>
          </a:p>
          <a:p>
            <a:r>
              <a:rPr lang="en-US" sz="2000" b="0" dirty="0">
                <a:solidFill>
                  <a:schemeClr val="tx1"/>
                </a:solidFill>
              </a:rPr>
              <a:t>Adjunct Associate Professor Department of Community Sustainability</a:t>
            </a:r>
          </a:p>
          <a:p>
            <a:r>
              <a:rPr lang="en-US" sz="2000" b="0" dirty="0">
                <a:solidFill>
                  <a:schemeClr val="tx1"/>
                </a:solidFill>
              </a:rPr>
              <a:t>Michigan State University</a:t>
            </a:r>
          </a:p>
        </p:txBody>
      </p:sp>
      <p:sp>
        <p:nvSpPr>
          <p:cNvPr id="7" name="Text Placeholder 10"/>
          <p:cNvSpPr>
            <a:spLocks noGrp="1"/>
          </p:cNvSpPr>
          <p:nvPr>
            <p:ph type="body" sz="quarter" idx="17"/>
          </p:nvPr>
        </p:nvSpPr>
        <p:spPr>
          <a:xfrm>
            <a:off x="509814" y="5867400"/>
            <a:ext cx="8686801" cy="704768"/>
          </a:xfrm>
        </p:spPr>
        <p:txBody>
          <a:bodyPr/>
          <a:lstStyle/>
          <a:p>
            <a:pPr>
              <a:spcBef>
                <a:spcPts val="0"/>
              </a:spcBef>
            </a:pPr>
            <a:r>
              <a:rPr lang="en-US" sz="2000" b="1" dirty="0">
                <a:solidFill>
                  <a:schemeClr val="tx1"/>
                </a:solidFill>
                <a:ea typeface="ＭＳ Ｐゴシック" pitchFamily="34" charset="-128"/>
              </a:rPr>
              <a:t>Emerging Engagement Scholars Workshop</a:t>
            </a:r>
            <a:r>
              <a:rPr lang="en-US" sz="2000" b="1">
                <a:solidFill>
                  <a:schemeClr val="tx1"/>
                </a:solidFill>
                <a:ea typeface="ＭＳ Ｐゴシック" pitchFamily="34" charset="-128"/>
              </a:rPr>
              <a:t>, Athens, GA </a:t>
            </a:r>
            <a:endParaRPr lang="en-US" sz="2000" b="1" dirty="0">
              <a:solidFill>
                <a:schemeClr val="tx1"/>
              </a:solidFill>
              <a:ea typeface="ＭＳ Ｐゴシック" pitchFamily="34" charset="-128"/>
            </a:endParaRPr>
          </a:p>
          <a:p>
            <a:pPr>
              <a:spcBef>
                <a:spcPts val="0"/>
              </a:spcBef>
            </a:pPr>
            <a:r>
              <a:rPr lang="en-US" sz="2000" dirty="0">
                <a:solidFill>
                  <a:schemeClr val="tx1"/>
                </a:solidFill>
                <a:ea typeface="ＭＳ Ｐゴシック" pitchFamily="34" charset="-128"/>
              </a:rPr>
              <a:t>Master Class #3, 2022</a:t>
            </a:r>
            <a:endParaRPr lang="en-US" sz="2000" dirty="0">
              <a:solidFill>
                <a:schemeClr val="tx1"/>
              </a:solidFill>
            </a:endParaRPr>
          </a:p>
        </p:txBody>
      </p:sp>
    </p:spTree>
    <p:extLst>
      <p:ext uri="{BB962C8B-B14F-4D97-AF65-F5344CB8AC3E}">
        <p14:creationId xmlns:p14="http://schemas.microsoft.com/office/powerpoint/2010/main" val="4160258405"/>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Reappointment, Promotion, and Tenure Basics</a:t>
            </a:r>
            <a:br>
              <a:rPr lang="en-US" dirty="0"/>
            </a:br>
            <a:br>
              <a:rPr lang="en-US" dirty="0"/>
            </a:br>
            <a:r>
              <a:rPr lang="en-US" sz="2400" dirty="0"/>
              <a:t>Caveat: RPT policies vary by institution—especially when it comes to CES in performance reviews and reappointment, promotion, and tenure.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43026133"/>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1313-849B-3189-DA28-0545103AB1D1}"/>
              </a:ext>
            </a:extLst>
          </p:cNvPr>
          <p:cNvSpPr>
            <a:spLocks noGrp="1"/>
          </p:cNvSpPr>
          <p:nvPr>
            <p:ph type="title"/>
          </p:nvPr>
        </p:nvSpPr>
        <p:spPr/>
        <p:txBody>
          <a:bodyPr/>
          <a:lstStyle/>
          <a:p>
            <a:r>
              <a:rPr lang="en-US" dirty="0"/>
              <a:t>Resource:</a:t>
            </a:r>
            <a:br>
              <a:rPr lang="en-US" dirty="0"/>
            </a:br>
            <a:r>
              <a:rPr lang="en-US" dirty="0"/>
              <a:t>The Professor is In</a:t>
            </a:r>
          </a:p>
        </p:txBody>
      </p:sp>
      <p:pic>
        <p:nvPicPr>
          <p:cNvPr id="8" name="Content Placeholder 7" descr="Screen shot of book written by Karen Kelsky. Book is titled: The Professor is in: The essential guide to turning your Ph.D. into a Job.">
            <a:extLst>
              <a:ext uri="{FF2B5EF4-FFF2-40B4-BE49-F238E27FC236}">
                <a16:creationId xmlns:a16="http://schemas.microsoft.com/office/drawing/2014/main" id="{F87B5942-3C9F-3661-162D-F3871348CB9C}"/>
              </a:ext>
            </a:extLst>
          </p:cNvPr>
          <p:cNvPicPr>
            <a:picLocks noGrp="1" noChangeAspect="1"/>
          </p:cNvPicPr>
          <p:nvPr>
            <p:ph sz="half" idx="1"/>
          </p:nvPr>
        </p:nvPicPr>
        <p:blipFill rotWithShape="1">
          <a:blip r:embed="rId2"/>
          <a:srcRect l="3141" t="35513" r="78523" b="17402"/>
          <a:stretch/>
        </p:blipFill>
        <p:spPr>
          <a:xfrm>
            <a:off x="623916" y="1752600"/>
            <a:ext cx="3276600" cy="4732867"/>
          </a:xfrm>
        </p:spPr>
      </p:pic>
      <p:sp>
        <p:nvSpPr>
          <p:cNvPr id="4" name="Content Placeholder 3">
            <a:extLst>
              <a:ext uri="{FF2B5EF4-FFF2-40B4-BE49-F238E27FC236}">
                <a16:creationId xmlns:a16="http://schemas.microsoft.com/office/drawing/2014/main" id="{5918D195-E988-2C1C-F947-73C13D9F5FCE}"/>
              </a:ext>
            </a:extLst>
          </p:cNvPr>
          <p:cNvSpPr>
            <a:spLocks noGrp="1"/>
          </p:cNvSpPr>
          <p:nvPr>
            <p:ph sz="half" idx="2"/>
          </p:nvPr>
        </p:nvSpPr>
        <p:spPr>
          <a:xfrm>
            <a:off x="4343400" y="1742440"/>
            <a:ext cx="4419600" cy="4419600"/>
          </a:xfrm>
        </p:spPr>
        <p:txBody>
          <a:bodyPr/>
          <a:lstStyle/>
          <a:p>
            <a:pPr marL="0" indent="0">
              <a:buNone/>
            </a:pPr>
            <a:r>
              <a:rPr lang="en-US" dirty="0"/>
              <a:t>Karen </a:t>
            </a:r>
            <a:r>
              <a:rPr lang="en-US" dirty="0" err="1"/>
              <a:t>Kelsky</a:t>
            </a:r>
            <a:endParaRPr lang="en-US" dirty="0"/>
          </a:p>
          <a:p>
            <a:r>
              <a:rPr lang="en-US" dirty="0">
                <a:hlinkClick r:id="rId3"/>
              </a:rPr>
              <a:t>https://theprofessorisin.com/</a:t>
            </a:r>
            <a:endParaRPr lang="en-US" dirty="0"/>
          </a:p>
          <a:p>
            <a:endParaRPr lang="en-US" dirty="0"/>
          </a:p>
          <a:p>
            <a:r>
              <a:rPr lang="en-US" dirty="0"/>
              <a:t>Book</a:t>
            </a:r>
          </a:p>
          <a:p>
            <a:r>
              <a:rPr lang="en-US" dirty="0"/>
              <a:t>Facebook page</a:t>
            </a:r>
          </a:p>
          <a:p>
            <a:r>
              <a:rPr lang="en-US" dirty="0"/>
              <a:t>Workshops</a:t>
            </a:r>
          </a:p>
          <a:p>
            <a:endParaRPr lang="en-US" dirty="0"/>
          </a:p>
          <a:p>
            <a:r>
              <a:rPr lang="en-US" dirty="0"/>
              <a:t>Career Advice</a:t>
            </a:r>
          </a:p>
          <a:p>
            <a:r>
              <a:rPr lang="en-US" dirty="0"/>
              <a:t>Preparing Job Search Materials</a:t>
            </a:r>
          </a:p>
          <a:p>
            <a:r>
              <a:rPr lang="en-US" dirty="0"/>
              <a:t>Negotiating Job Offers</a:t>
            </a:r>
          </a:p>
          <a:p>
            <a:r>
              <a:rPr lang="en-US" dirty="0"/>
              <a:t>Preparing Performance Review Materials</a:t>
            </a:r>
          </a:p>
          <a:p>
            <a:r>
              <a:rPr lang="en-US" dirty="0"/>
              <a:t>Choosing Alternative Career Paths</a:t>
            </a:r>
          </a:p>
          <a:p>
            <a:endParaRPr lang="en-US" dirty="0"/>
          </a:p>
        </p:txBody>
      </p:sp>
    </p:spTree>
    <p:extLst>
      <p:ext uri="{BB962C8B-B14F-4D97-AF65-F5344CB8AC3E}">
        <p14:creationId xmlns:p14="http://schemas.microsoft.com/office/powerpoint/2010/main" val="3198173234"/>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0C39A8-2C9D-D8C6-1CAF-4BBF8169B119}"/>
              </a:ext>
            </a:extLst>
          </p:cNvPr>
          <p:cNvSpPr>
            <a:spLocks noGrp="1"/>
          </p:cNvSpPr>
          <p:nvPr>
            <p:ph type="title"/>
          </p:nvPr>
        </p:nvSpPr>
        <p:spPr/>
        <p:txBody>
          <a:bodyPr/>
          <a:lstStyle/>
          <a:p>
            <a:r>
              <a:rPr lang="en-US" dirty="0"/>
              <a:t>More Resources:</a:t>
            </a:r>
          </a:p>
        </p:txBody>
      </p:sp>
      <p:sp>
        <p:nvSpPr>
          <p:cNvPr id="7" name="Content Placeholder 6">
            <a:extLst>
              <a:ext uri="{FF2B5EF4-FFF2-40B4-BE49-F238E27FC236}">
                <a16:creationId xmlns:a16="http://schemas.microsoft.com/office/drawing/2014/main" id="{6581800F-352B-608C-B5AB-19B0423DD2AD}"/>
              </a:ext>
            </a:extLst>
          </p:cNvPr>
          <p:cNvSpPr>
            <a:spLocks noGrp="1"/>
          </p:cNvSpPr>
          <p:nvPr>
            <p:ph idx="1"/>
          </p:nvPr>
        </p:nvSpPr>
        <p:spPr>
          <a:xfrm>
            <a:off x="457200" y="1600200"/>
            <a:ext cx="4648200" cy="4191000"/>
          </a:xfrm>
        </p:spPr>
        <p:txBody>
          <a:bodyPr/>
          <a:lstStyle/>
          <a:p>
            <a:pPr marL="457200" indent="-457200">
              <a:buNone/>
            </a:pPr>
            <a:r>
              <a:rPr lang="en-US" dirty="0"/>
              <a:t>Nancy Franz (2011). Tips for constructing an P&amp;T Dossier that Documents Engaged Scholarship Endeavors. </a:t>
            </a:r>
            <a:r>
              <a:rPr lang="en-US" i="1" dirty="0"/>
              <a:t>Journal of Higher Education Outreach and Engagement 15</a:t>
            </a:r>
            <a:r>
              <a:rPr lang="en-US" dirty="0"/>
              <a:t>(3), 15-29. </a:t>
            </a:r>
          </a:p>
          <a:p>
            <a:pPr marL="457200" indent="-457200">
              <a:buNone/>
            </a:pPr>
            <a:r>
              <a:rPr lang="en-US" dirty="0"/>
              <a:t>Welch, M., &amp; Plaxton-Moore, S. (2019). </a:t>
            </a:r>
            <a:r>
              <a:rPr lang="en-US" b="1" dirty="0"/>
              <a:t>Preparing for Performance Review. (</a:t>
            </a:r>
            <a:r>
              <a:rPr lang="en-US" b="1" dirty="0" err="1"/>
              <a:t>chpt</a:t>
            </a:r>
            <a:r>
              <a:rPr lang="en-US" b="1" dirty="0"/>
              <a:t> 12, pp. 166-188). </a:t>
            </a:r>
            <a:r>
              <a:rPr lang="en-US" dirty="0"/>
              <a:t>The Craft of Community Engaged Teaching &amp; Learning: A Guide for Faculty Development. Campus Compact. </a:t>
            </a:r>
          </a:p>
          <a:p>
            <a:pPr marL="0" indent="0">
              <a:buNone/>
            </a:pPr>
            <a:endParaRPr lang="en-US" dirty="0"/>
          </a:p>
        </p:txBody>
      </p:sp>
      <p:pic>
        <p:nvPicPr>
          <p:cNvPr id="12" name="Picture 11">
            <a:extLst>
              <a:ext uri="{FF2B5EF4-FFF2-40B4-BE49-F238E27FC236}">
                <a16:creationId xmlns:a16="http://schemas.microsoft.com/office/drawing/2014/main" id="{9FF29293-FFC9-37AA-453A-3EED4FCE7582}"/>
              </a:ext>
            </a:extLst>
          </p:cNvPr>
          <p:cNvPicPr>
            <a:picLocks noChangeAspect="1"/>
          </p:cNvPicPr>
          <p:nvPr/>
        </p:nvPicPr>
        <p:blipFill rotWithShape="1">
          <a:blip r:embed="rId2"/>
          <a:srcRect l="2500" t="32222" r="79167" b="20371"/>
          <a:stretch/>
        </p:blipFill>
        <p:spPr>
          <a:xfrm>
            <a:off x="5486400" y="1295400"/>
            <a:ext cx="3200400" cy="4655127"/>
          </a:xfrm>
          <a:prstGeom prst="rect">
            <a:avLst/>
          </a:prstGeom>
        </p:spPr>
      </p:pic>
    </p:spTree>
    <p:extLst>
      <p:ext uri="{BB962C8B-B14F-4D97-AF65-F5344CB8AC3E}">
        <p14:creationId xmlns:p14="http://schemas.microsoft.com/office/powerpoint/2010/main" val="3324145226"/>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Review “Moments”</a:t>
            </a:r>
          </a:p>
        </p:txBody>
      </p:sp>
      <p:sp>
        <p:nvSpPr>
          <p:cNvPr id="3" name="Content Placeholder 2"/>
          <p:cNvSpPr>
            <a:spLocks noGrp="1"/>
          </p:cNvSpPr>
          <p:nvPr>
            <p:ph idx="1"/>
          </p:nvPr>
        </p:nvSpPr>
        <p:spPr>
          <a:xfrm>
            <a:off x="457200" y="1600200"/>
            <a:ext cx="8077200" cy="4876800"/>
          </a:xfrm>
        </p:spPr>
        <p:txBody>
          <a:bodyPr/>
          <a:lstStyle/>
          <a:p>
            <a:pPr marL="0" indent="0">
              <a:buNone/>
            </a:pPr>
            <a:r>
              <a:rPr lang="en-US" sz="2400" b="1" dirty="0"/>
              <a:t>Assistant Professor (tenure track, pre-tenure)</a:t>
            </a:r>
          </a:p>
          <a:p>
            <a:r>
              <a:rPr lang="en-US" sz="2200" dirty="0"/>
              <a:t>Years 1-6</a:t>
            </a:r>
          </a:p>
          <a:p>
            <a:r>
              <a:rPr lang="en-US" sz="2200" dirty="0"/>
              <a:t>Reviews on big campuses take 1 year, so all materials are actually due at </a:t>
            </a:r>
            <a:r>
              <a:rPr lang="en-US" sz="2200" b="1" dirty="0"/>
              <a:t>end of year 5 </a:t>
            </a:r>
            <a:r>
              <a:rPr lang="en-US" sz="2200" dirty="0"/>
              <a:t>(not year 6)</a:t>
            </a:r>
          </a:p>
          <a:p>
            <a:r>
              <a:rPr lang="en-US" sz="2200" dirty="0"/>
              <a:t>Options to stop the tenure clock (family, covid)</a:t>
            </a:r>
          </a:p>
          <a:p>
            <a:r>
              <a:rPr lang="en-US" sz="2200" dirty="0"/>
              <a:t>Options to negotiate in prior or in the pipeline work when you are hired</a:t>
            </a:r>
          </a:p>
          <a:p>
            <a:endParaRPr lang="en-US" sz="1000" dirty="0"/>
          </a:p>
          <a:p>
            <a:pPr marL="0" indent="0">
              <a:buNone/>
            </a:pPr>
            <a:r>
              <a:rPr lang="en-US" sz="2400" b="1" dirty="0"/>
              <a:t>Associate Professor with Tenure</a:t>
            </a:r>
            <a:r>
              <a:rPr lang="en-US" sz="2400" dirty="0"/>
              <a:t>	</a:t>
            </a:r>
          </a:p>
          <a:p>
            <a:pPr marL="0" indent="0">
              <a:buNone/>
            </a:pPr>
            <a:endParaRPr lang="en-US" sz="1000" dirty="0"/>
          </a:p>
          <a:p>
            <a:pPr marL="0" indent="0">
              <a:buNone/>
            </a:pPr>
            <a:r>
              <a:rPr lang="en-US" sz="2400" b="1" dirty="0"/>
              <a:t>Full Professor</a:t>
            </a:r>
          </a:p>
          <a:p>
            <a:pPr marL="0" indent="0">
              <a:buNone/>
            </a:pPr>
            <a:r>
              <a:rPr lang="en-US" sz="2400" b="1" dirty="0"/>
              <a:t>Post-Tenure Review (on some campuses, not others)</a:t>
            </a:r>
          </a:p>
          <a:p>
            <a:pPr marL="0" indent="0">
              <a:buNone/>
            </a:pPr>
            <a:r>
              <a:rPr lang="en-US" sz="2400" b="1" dirty="0"/>
              <a:t>Emeritus Professor—Retired Professors (not reviewed)</a:t>
            </a:r>
          </a:p>
        </p:txBody>
      </p:sp>
      <p:pic>
        <p:nvPicPr>
          <p:cNvPr id="4" name="Content Placeholder 7" title="Image of steps leading upwards"/>
          <p:cNvPicPr>
            <a:picLocks noChangeAspect="1" noChangeArrowheads="1"/>
          </p:cNvPicPr>
          <p:nvPr/>
        </p:nvPicPr>
        <p:blipFill rotWithShape="1">
          <a:blip r:embed="rId3">
            <a:extLst>
              <a:ext uri="{28A0092B-C50C-407E-A947-70E740481C1C}">
                <a14:useLocalDpi xmlns:a14="http://schemas.microsoft.com/office/drawing/2010/main" val="0"/>
              </a:ext>
            </a:extLst>
          </a:blip>
          <a:srcRect l="8077" t="9423" r="8462" b="7115"/>
          <a:stretch/>
        </p:blipFill>
        <p:spPr bwMode="auto">
          <a:xfrm>
            <a:off x="6934200" y="3886200"/>
            <a:ext cx="1600200" cy="1600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837786"/>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r>
              <a:rPr lang="en-US" dirty="0"/>
              <a:t>Three Basic Elements</a:t>
            </a:r>
          </a:p>
        </p:txBody>
      </p:sp>
      <p:sp>
        <p:nvSpPr>
          <p:cNvPr id="3" name="Content Placeholder 2"/>
          <p:cNvSpPr>
            <a:spLocks noGrp="1"/>
          </p:cNvSpPr>
          <p:nvPr>
            <p:ph idx="1"/>
          </p:nvPr>
        </p:nvSpPr>
        <p:spPr>
          <a:xfrm>
            <a:off x="152400" y="1295400"/>
            <a:ext cx="8839200" cy="5410200"/>
          </a:xfrm>
        </p:spPr>
        <p:txBody>
          <a:bodyPr/>
          <a:lstStyle/>
          <a:p>
            <a:pPr marL="457200" indent="-457200">
              <a:buFont typeface="+mj-lt"/>
              <a:buAutoNum type="arabicPeriod"/>
            </a:pPr>
            <a:r>
              <a:rPr lang="en-US" sz="2400" b="1" dirty="0"/>
              <a:t>Candidate prepared materials</a:t>
            </a:r>
          </a:p>
          <a:p>
            <a:pPr lvl="1"/>
            <a:r>
              <a:rPr lang="en-US" sz="2400" b="1" dirty="0"/>
              <a:t>Personal statement</a:t>
            </a:r>
            <a:r>
              <a:rPr lang="en-US" sz="2400" dirty="0"/>
              <a:t>, reflective essay, career statement (usually 3-5 pages describing achievements and trajectory of faculty work)</a:t>
            </a:r>
          </a:p>
          <a:p>
            <a:pPr lvl="1"/>
            <a:endParaRPr lang="en-US" sz="1000" dirty="0"/>
          </a:p>
          <a:p>
            <a:pPr lvl="1"/>
            <a:r>
              <a:rPr lang="en-US" sz="2400" b="1" dirty="0"/>
              <a:t>Form or Documentation </a:t>
            </a:r>
            <a:r>
              <a:rPr lang="en-US" sz="2400" dirty="0"/>
              <a:t>in these areas:</a:t>
            </a:r>
          </a:p>
          <a:p>
            <a:pPr lvl="2"/>
            <a:r>
              <a:rPr lang="en-US" sz="2000" dirty="0"/>
              <a:t>Research or Creative Activities</a:t>
            </a:r>
          </a:p>
          <a:p>
            <a:pPr lvl="2"/>
            <a:r>
              <a:rPr lang="en-US" sz="2000" dirty="0"/>
              <a:t>Instruction, Teaching, Learning</a:t>
            </a:r>
          </a:p>
          <a:p>
            <a:pPr lvl="2"/>
            <a:r>
              <a:rPr lang="en-US" sz="2000" dirty="0"/>
              <a:t>Service, Clinical Practice</a:t>
            </a:r>
          </a:p>
          <a:p>
            <a:pPr lvl="2"/>
            <a:r>
              <a:rPr lang="en-US" sz="2000" dirty="0"/>
              <a:t>Commercialized activities (rarely)</a:t>
            </a:r>
          </a:p>
          <a:p>
            <a:pPr lvl="2"/>
            <a:r>
              <a:rPr lang="en-US" sz="2000" dirty="0"/>
              <a:t>Administrative Responsibilities (sometimes)</a:t>
            </a:r>
          </a:p>
          <a:p>
            <a:pPr lvl="2"/>
            <a:r>
              <a:rPr lang="en-US" sz="2000" dirty="0"/>
              <a:t>Grants</a:t>
            </a:r>
          </a:p>
          <a:p>
            <a:pPr lvl="2"/>
            <a:r>
              <a:rPr lang="en-US" sz="2000" dirty="0"/>
              <a:t>Publications</a:t>
            </a:r>
          </a:p>
          <a:p>
            <a:pPr lvl="1"/>
            <a:endParaRPr lang="en-US" sz="1000" dirty="0"/>
          </a:p>
          <a:p>
            <a:pPr lvl="1"/>
            <a:r>
              <a:rPr lang="en-US" sz="2400" b="1" dirty="0"/>
              <a:t>Curriculum Vitae</a:t>
            </a:r>
          </a:p>
        </p:txBody>
      </p:sp>
    </p:spTree>
    <p:extLst>
      <p:ext uri="{BB962C8B-B14F-4D97-AF65-F5344CB8AC3E}">
        <p14:creationId xmlns:p14="http://schemas.microsoft.com/office/powerpoint/2010/main" val="3683474270"/>
      </p:ext>
    </p:extLst>
  </p:cSld>
  <p:clrMapOvr>
    <a:masterClrMapping/>
  </p:clrMapOvr>
  <p:transitio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686800" cy="2209800"/>
          </a:xfrm>
        </p:spPr>
        <p:txBody>
          <a:bodyPr/>
          <a:lstStyle/>
          <a:p>
            <a:pPr marL="457200" indent="-457200">
              <a:buFont typeface="+mj-lt"/>
              <a:buAutoNum type="arabicPeriod" startAt="2"/>
            </a:pPr>
            <a:r>
              <a:rPr lang="en-US" sz="2400" b="1" dirty="0"/>
              <a:t>Committee collected materials</a:t>
            </a:r>
          </a:p>
          <a:p>
            <a:pPr lvl="1"/>
            <a:r>
              <a:rPr lang="en-US" sz="2400" dirty="0"/>
              <a:t>External reviewer letters, often at “arms length”</a:t>
            </a:r>
          </a:p>
          <a:p>
            <a:pPr lvl="2"/>
            <a:r>
              <a:rPr lang="en-US" sz="2200" dirty="0"/>
              <a:t>You might be asked to suggest people, so network and pay attention at national conferences</a:t>
            </a:r>
          </a:p>
          <a:p>
            <a:pPr lvl="1"/>
            <a:r>
              <a:rPr lang="en-US" sz="2400" dirty="0"/>
              <a:t>Department Chair, Dean letters</a:t>
            </a:r>
          </a:p>
          <a:p>
            <a:pPr lvl="1"/>
            <a:endParaRPr lang="en-US" sz="2400" dirty="0"/>
          </a:p>
          <a:p>
            <a:pPr marL="457200" indent="-457200">
              <a:buFont typeface="+mj-lt"/>
              <a:buAutoNum type="arabicPeriod" startAt="2"/>
            </a:pPr>
            <a:r>
              <a:rPr lang="en-US" sz="2400" b="1" dirty="0"/>
              <a:t>Review and recommendation process—multiple levels</a:t>
            </a:r>
          </a:p>
          <a:p>
            <a:pPr lvl="1"/>
            <a:r>
              <a:rPr lang="en-US" sz="2200" dirty="0"/>
              <a:t>Department</a:t>
            </a:r>
          </a:p>
          <a:p>
            <a:pPr lvl="1"/>
            <a:r>
              <a:rPr lang="en-US" sz="2200" dirty="0"/>
              <a:t>College (or Division)</a:t>
            </a:r>
          </a:p>
          <a:p>
            <a:pPr lvl="1"/>
            <a:r>
              <a:rPr lang="en-US" sz="2200" dirty="0"/>
              <a:t>University level</a:t>
            </a:r>
          </a:p>
          <a:p>
            <a:pPr lvl="1"/>
            <a:r>
              <a:rPr lang="en-US" sz="2200" dirty="0"/>
              <a:t>Board of Trustees Recommendation</a:t>
            </a:r>
          </a:p>
          <a:p>
            <a:pPr lvl="1"/>
            <a:r>
              <a:rPr lang="en-US" sz="2200" dirty="0"/>
              <a:t>State Board of Regents (in some states)</a:t>
            </a:r>
          </a:p>
        </p:txBody>
      </p:sp>
    </p:spTree>
    <p:extLst>
      <p:ext uri="{BB962C8B-B14F-4D97-AF65-F5344CB8AC3E}">
        <p14:creationId xmlns:p14="http://schemas.microsoft.com/office/powerpoint/2010/main" val="452714429"/>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dirty="0"/>
              <a:t>The “Mix” or the “Weighting” of Faculty Responsibilities</a:t>
            </a:r>
          </a:p>
        </p:txBody>
      </p:sp>
      <p:sp>
        <p:nvSpPr>
          <p:cNvPr id="3" name="Content Placeholder 2"/>
          <p:cNvSpPr>
            <a:spLocks noGrp="1"/>
          </p:cNvSpPr>
          <p:nvPr>
            <p:ph idx="1"/>
          </p:nvPr>
        </p:nvSpPr>
        <p:spPr>
          <a:xfrm>
            <a:off x="457200" y="1752600"/>
            <a:ext cx="8229600" cy="2209800"/>
          </a:xfrm>
        </p:spPr>
        <p:txBody>
          <a:bodyPr/>
          <a:lstStyle/>
          <a:p>
            <a:r>
              <a:rPr lang="en-US" sz="2400" dirty="0"/>
              <a:t>Different emphasis or combinations across faculty responsibilities in </a:t>
            </a:r>
          </a:p>
          <a:p>
            <a:pPr lvl="1"/>
            <a:r>
              <a:rPr lang="en-US" sz="2400" dirty="0"/>
              <a:t>Research </a:t>
            </a:r>
          </a:p>
          <a:p>
            <a:pPr lvl="1"/>
            <a:r>
              <a:rPr lang="en-US" sz="2400" dirty="0"/>
              <a:t>Teaching </a:t>
            </a:r>
          </a:p>
          <a:p>
            <a:pPr lvl="1"/>
            <a:r>
              <a:rPr lang="en-US" sz="2400" dirty="0"/>
              <a:t>Service</a:t>
            </a:r>
          </a:p>
          <a:p>
            <a:pPr lvl="1"/>
            <a:r>
              <a:rPr lang="en-US" sz="2400" dirty="0"/>
              <a:t>Administration </a:t>
            </a:r>
          </a:p>
          <a:p>
            <a:pPr lvl="1"/>
            <a:r>
              <a:rPr lang="en-US" sz="2400" dirty="0"/>
              <a:t>Extension</a:t>
            </a:r>
          </a:p>
          <a:p>
            <a:endParaRPr lang="en-US" sz="1000" dirty="0"/>
          </a:p>
          <a:p>
            <a:r>
              <a:rPr lang="en-US" sz="2400" dirty="0"/>
              <a:t>Different emphases or combinations of </a:t>
            </a:r>
            <a:r>
              <a:rPr lang="en-US" sz="2400" b="1" dirty="0"/>
              <a:t>traditional</a:t>
            </a:r>
            <a:r>
              <a:rPr lang="en-US" sz="2400" dirty="0"/>
              <a:t> </a:t>
            </a:r>
            <a:r>
              <a:rPr lang="en-US" sz="2400" b="1" dirty="0"/>
              <a:t>scholarship</a:t>
            </a:r>
            <a:r>
              <a:rPr lang="en-US" sz="2400" dirty="0"/>
              <a:t> and </a:t>
            </a:r>
            <a:r>
              <a:rPr lang="en-US" sz="2400" b="1" dirty="0"/>
              <a:t>community engaged scholarship.</a:t>
            </a:r>
          </a:p>
          <a:p>
            <a:endParaRPr lang="en-US" sz="1000" b="1" dirty="0"/>
          </a:p>
          <a:p>
            <a:r>
              <a:rPr lang="en-US" sz="2400" dirty="0"/>
              <a:t>Different ways of “</a:t>
            </a:r>
            <a:r>
              <a:rPr lang="en-US" sz="2400" b="1" dirty="0"/>
              <a:t>integrating</a:t>
            </a:r>
            <a:r>
              <a:rPr lang="en-US" sz="2400" dirty="0"/>
              <a:t>” or making connecting across different responsibilities</a:t>
            </a:r>
          </a:p>
        </p:txBody>
      </p:sp>
    </p:spTree>
    <p:extLst>
      <p:ext uri="{BB962C8B-B14F-4D97-AF65-F5344CB8AC3E}">
        <p14:creationId xmlns:p14="http://schemas.microsoft.com/office/powerpoint/2010/main" val="993605115"/>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38F00-977B-4CBF-9B67-4CF626935D5E}"/>
              </a:ext>
            </a:extLst>
          </p:cNvPr>
          <p:cNvSpPr>
            <a:spLocks noGrp="1"/>
          </p:cNvSpPr>
          <p:nvPr>
            <p:ph type="title"/>
          </p:nvPr>
        </p:nvSpPr>
        <p:spPr/>
        <p:txBody>
          <a:bodyPr/>
          <a:lstStyle/>
          <a:p>
            <a:r>
              <a:rPr lang="en-US" dirty="0"/>
              <a:t>RPT Study: Big 10 Institutional Policies</a:t>
            </a:r>
          </a:p>
        </p:txBody>
      </p:sp>
      <p:pic>
        <p:nvPicPr>
          <p:cNvPr id="5" name="Content Placeholder 4" descr="Screen shot of edition of the Journal of Community Engagement and Scholarship, in which the cover article is: Are We There Yet? Outreach and Engagement in the Consortium for Institutional Cooperative's Promotion and Tenure Policies">
            <a:extLst>
              <a:ext uri="{FF2B5EF4-FFF2-40B4-BE49-F238E27FC236}">
                <a16:creationId xmlns:a16="http://schemas.microsoft.com/office/drawing/2014/main" id="{A8CCF174-B986-4616-866F-B6C09AF088C7}"/>
              </a:ext>
            </a:extLst>
          </p:cNvPr>
          <p:cNvPicPr>
            <a:picLocks noGrp="1" noChangeAspect="1"/>
          </p:cNvPicPr>
          <p:nvPr>
            <p:ph sz="half" idx="1"/>
          </p:nvPr>
        </p:nvPicPr>
        <p:blipFill rotWithShape="1">
          <a:blip r:embed="rId2"/>
          <a:srcRect l="1368" t="28166" r="80561" b="26775"/>
          <a:stretch/>
        </p:blipFill>
        <p:spPr>
          <a:xfrm>
            <a:off x="634711" y="1524000"/>
            <a:ext cx="3477203" cy="4876800"/>
          </a:xfrm>
        </p:spPr>
      </p:pic>
      <p:sp>
        <p:nvSpPr>
          <p:cNvPr id="7" name="Content Placeholder 6">
            <a:extLst>
              <a:ext uri="{FF2B5EF4-FFF2-40B4-BE49-F238E27FC236}">
                <a16:creationId xmlns:a16="http://schemas.microsoft.com/office/drawing/2014/main" id="{CD585A42-C400-4241-A2EE-EFEA54A1EEEF}"/>
              </a:ext>
            </a:extLst>
          </p:cNvPr>
          <p:cNvSpPr>
            <a:spLocks noGrp="1"/>
          </p:cNvSpPr>
          <p:nvPr>
            <p:ph sz="half" idx="2"/>
          </p:nvPr>
        </p:nvSpPr>
        <p:spPr/>
        <p:txBody>
          <a:bodyPr/>
          <a:lstStyle/>
          <a:p>
            <a:r>
              <a:rPr lang="en-US" dirty="0"/>
              <a:t>May 2016</a:t>
            </a:r>
          </a:p>
          <a:p>
            <a:r>
              <a:rPr lang="en-US" dirty="0"/>
              <a:t>Volume 9, issue 1</a:t>
            </a:r>
          </a:p>
        </p:txBody>
      </p:sp>
    </p:spTree>
    <p:extLst>
      <p:ext uri="{BB962C8B-B14F-4D97-AF65-F5344CB8AC3E}">
        <p14:creationId xmlns:p14="http://schemas.microsoft.com/office/powerpoint/2010/main" val="3471015989"/>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Figure from JCES journal article on previous page that notes--Across the CIC institutions, there are four roles for community-engaged scholarship in RPT: 1) recognized as a part of the RPT process, 2) option to have as main focus of faculty work, 3) recognized but subsidiary to research and teaching, and 4) not recognized as faculty work."/>
          <p:cNvGraphicFramePr>
            <a:graphicFrameLocks noGrp="1"/>
          </p:cNvGraphicFramePr>
          <p:nvPr>
            <p:extLst>
              <p:ext uri="{D42A27DB-BD31-4B8C-83A1-F6EECF244321}">
                <p14:modId xmlns:p14="http://schemas.microsoft.com/office/powerpoint/2010/main" val="750338086"/>
              </p:ext>
            </p:extLst>
          </p:nvPr>
        </p:nvGraphicFramePr>
        <p:xfrm>
          <a:off x="228600" y="913674"/>
          <a:ext cx="8686800" cy="5933440"/>
        </p:xfrm>
        <a:graphic>
          <a:graphicData uri="http://schemas.openxmlformats.org/drawingml/2006/table">
            <a:tbl>
              <a:tblPr firstRow="1" bandRow="1">
                <a:tableStyleId>{21E4AEA4-8DFA-4A89-87EB-49C32662AFE0}</a:tableStyleId>
              </a:tblPr>
              <a:tblGrid>
                <a:gridCol w="3024868">
                  <a:extLst>
                    <a:ext uri="{9D8B030D-6E8A-4147-A177-3AD203B41FA5}">
                      <a16:colId xmlns:a16="http://schemas.microsoft.com/office/drawing/2014/main" val="20000"/>
                    </a:ext>
                  </a:extLst>
                </a:gridCol>
                <a:gridCol w="5661932">
                  <a:extLst>
                    <a:ext uri="{9D8B030D-6E8A-4147-A177-3AD203B41FA5}">
                      <a16:colId xmlns:a16="http://schemas.microsoft.com/office/drawing/2014/main" val="20001"/>
                    </a:ext>
                  </a:extLst>
                </a:gridCol>
              </a:tblGrid>
              <a:tr h="370840">
                <a:tc>
                  <a:txBody>
                    <a:bodyPr/>
                    <a:lstStyle/>
                    <a:p>
                      <a:pPr algn="ctr"/>
                      <a:r>
                        <a:rPr lang="en-US" sz="1600" dirty="0"/>
                        <a:t>CIC Institution</a:t>
                      </a:r>
                    </a:p>
                  </a:txBody>
                  <a:tcPr/>
                </a:tc>
                <a:tc>
                  <a:txBody>
                    <a:bodyPr/>
                    <a:lstStyle/>
                    <a:p>
                      <a:pPr algn="ctr"/>
                      <a:r>
                        <a:rPr lang="en-US" sz="1600" dirty="0"/>
                        <a:t>Role of CES in RPT</a:t>
                      </a:r>
                    </a:p>
                  </a:txBody>
                  <a:tcPr/>
                </a:tc>
                <a:extLst>
                  <a:ext uri="{0D108BD9-81ED-4DB2-BD59-A6C34878D82A}">
                    <a16:rowId xmlns:a16="http://schemas.microsoft.com/office/drawing/2014/main" val="10000"/>
                  </a:ext>
                </a:extLst>
              </a:tr>
              <a:tr h="370840">
                <a:tc>
                  <a:txBody>
                    <a:bodyPr/>
                    <a:lstStyle/>
                    <a:p>
                      <a:r>
                        <a:rPr lang="en-US" sz="1600" dirty="0"/>
                        <a:t>Chicago</a:t>
                      </a:r>
                    </a:p>
                  </a:txBody>
                  <a:tcPr/>
                </a:tc>
                <a:tc>
                  <a:txBody>
                    <a:bodyPr/>
                    <a:lstStyle/>
                    <a:p>
                      <a:r>
                        <a:rPr lang="en-US" sz="1600" dirty="0"/>
                        <a:t>Not recognized as faculty work</a:t>
                      </a:r>
                    </a:p>
                  </a:txBody>
                  <a:tcPr/>
                </a:tc>
                <a:extLst>
                  <a:ext uri="{0D108BD9-81ED-4DB2-BD59-A6C34878D82A}">
                    <a16:rowId xmlns:a16="http://schemas.microsoft.com/office/drawing/2014/main" val="10001"/>
                  </a:ext>
                </a:extLst>
              </a:tr>
              <a:tr h="370840">
                <a:tc>
                  <a:txBody>
                    <a:bodyPr/>
                    <a:lstStyle/>
                    <a:p>
                      <a:r>
                        <a:rPr lang="en-US" sz="1600" dirty="0"/>
                        <a:t>Illinois, Urbana Champaign</a:t>
                      </a:r>
                    </a:p>
                  </a:txBody>
                  <a:tcPr/>
                </a:tc>
                <a:tc>
                  <a:txBody>
                    <a:bodyPr/>
                    <a:lstStyle/>
                    <a:p>
                      <a:r>
                        <a:rPr lang="en-US" sz="1600" dirty="0"/>
                        <a:t>Option to have as main focus of faculty work</a:t>
                      </a:r>
                    </a:p>
                  </a:txBody>
                  <a:tcPr/>
                </a:tc>
                <a:extLst>
                  <a:ext uri="{0D108BD9-81ED-4DB2-BD59-A6C34878D82A}">
                    <a16:rowId xmlns:a16="http://schemas.microsoft.com/office/drawing/2014/main" val="10002"/>
                  </a:ext>
                </a:extLst>
              </a:tr>
              <a:tr h="370840">
                <a:tc>
                  <a:txBody>
                    <a:bodyPr/>
                    <a:lstStyle/>
                    <a:p>
                      <a:r>
                        <a:rPr lang="en-US" sz="1600" dirty="0"/>
                        <a:t>Indiana</a:t>
                      </a:r>
                    </a:p>
                  </a:txBody>
                  <a:tcPr/>
                </a:tc>
                <a:tc>
                  <a:txBody>
                    <a:bodyPr/>
                    <a:lstStyle/>
                    <a:p>
                      <a:r>
                        <a:rPr lang="en-US" sz="1600" dirty="0"/>
                        <a:t>Option to have as main focus of faculty work</a:t>
                      </a:r>
                    </a:p>
                  </a:txBody>
                  <a:tcPr/>
                </a:tc>
                <a:extLst>
                  <a:ext uri="{0D108BD9-81ED-4DB2-BD59-A6C34878D82A}">
                    <a16:rowId xmlns:a16="http://schemas.microsoft.com/office/drawing/2014/main" val="10003"/>
                  </a:ext>
                </a:extLst>
              </a:tr>
              <a:tr h="370840">
                <a:tc>
                  <a:txBody>
                    <a:bodyPr/>
                    <a:lstStyle/>
                    <a:p>
                      <a:r>
                        <a:rPr lang="en-US" sz="1600" dirty="0"/>
                        <a:t>Iowa</a:t>
                      </a:r>
                    </a:p>
                  </a:txBody>
                  <a:tcPr/>
                </a:tc>
                <a:tc>
                  <a:txBody>
                    <a:bodyPr/>
                    <a:lstStyle/>
                    <a:p>
                      <a:r>
                        <a:rPr lang="en-US" sz="1600" dirty="0"/>
                        <a:t>Recognized but subsidiary</a:t>
                      </a:r>
                      <a:r>
                        <a:rPr lang="en-US" sz="1600" baseline="0" dirty="0"/>
                        <a:t> to research and teaching</a:t>
                      </a:r>
                      <a:endParaRPr lang="en-US" sz="1600" dirty="0"/>
                    </a:p>
                  </a:txBody>
                  <a:tcPr/>
                </a:tc>
                <a:extLst>
                  <a:ext uri="{0D108BD9-81ED-4DB2-BD59-A6C34878D82A}">
                    <a16:rowId xmlns:a16="http://schemas.microsoft.com/office/drawing/2014/main" val="10004"/>
                  </a:ext>
                </a:extLst>
              </a:tr>
              <a:tr h="370840">
                <a:tc>
                  <a:txBody>
                    <a:bodyPr/>
                    <a:lstStyle/>
                    <a:p>
                      <a:r>
                        <a:rPr lang="en-US" sz="1600" dirty="0"/>
                        <a:t>Maryland</a:t>
                      </a:r>
                    </a:p>
                  </a:txBody>
                  <a:tcPr/>
                </a:tc>
                <a:tc>
                  <a:txBody>
                    <a:bodyPr/>
                    <a:lstStyle/>
                    <a:p>
                      <a:r>
                        <a:rPr lang="en-US" sz="1600" dirty="0"/>
                        <a:t>A part of RPT reporting process</a:t>
                      </a:r>
                    </a:p>
                  </a:txBody>
                  <a:tcPr/>
                </a:tc>
                <a:extLst>
                  <a:ext uri="{0D108BD9-81ED-4DB2-BD59-A6C34878D82A}">
                    <a16:rowId xmlns:a16="http://schemas.microsoft.com/office/drawing/2014/main" val="10005"/>
                  </a:ext>
                </a:extLst>
              </a:tr>
              <a:tr h="370840">
                <a:tc>
                  <a:txBody>
                    <a:bodyPr/>
                    <a:lstStyle/>
                    <a:p>
                      <a:r>
                        <a:rPr lang="en-US" sz="1600" dirty="0"/>
                        <a:t>Michigan</a:t>
                      </a:r>
                    </a:p>
                  </a:txBody>
                  <a:tcPr/>
                </a:tc>
                <a:tc>
                  <a:txBody>
                    <a:bodyPr/>
                    <a:lstStyle/>
                    <a:p>
                      <a:r>
                        <a:rPr lang="en-US" sz="1600" dirty="0"/>
                        <a:t>A part of RPT reporting</a:t>
                      </a:r>
                      <a:r>
                        <a:rPr lang="en-US" sz="1600" baseline="0" dirty="0"/>
                        <a:t> process</a:t>
                      </a:r>
                      <a:endParaRPr lang="en-US" sz="1600" dirty="0"/>
                    </a:p>
                  </a:txBody>
                  <a:tcPr/>
                </a:tc>
                <a:extLst>
                  <a:ext uri="{0D108BD9-81ED-4DB2-BD59-A6C34878D82A}">
                    <a16:rowId xmlns:a16="http://schemas.microsoft.com/office/drawing/2014/main" val="10006"/>
                  </a:ext>
                </a:extLst>
              </a:tr>
              <a:tr h="370840">
                <a:tc>
                  <a:txBody>
                    <a:bodyPr/>
                    <a:lstStyle/>
                    <a:p>
                      <a:r>
                        <a:rPr lang="en-US" sz="1600" dirty="0"/>
                        <a:t>Michigan State</a:t>
                      </a:r>
                    </a:p>
                  </a:txBody>
                  <a:tcPr/>
                </a:tc>
                <a:tc>
                  <a:txBody>
                    <a:bodyPr/>
                    <a:lstStyle/>
                    <a:p>
                      <a:r>
                        <a:rPr lang="en-US" sz="1600" dirty="0"/>
                        <a:t>A</a:t>
                      </a:r>
                      <a:r>
                        <a:rPr lang="en-US" sz="1600" baseline="0" dirty="0"/>
                        <a:t> part of RPT reporting process</a:t>
                      </a:r>
                      <a:endParaRPr lang="en-US" sz="1600" dirty="0"/>
                    </a:p>
                  </a:txBody>
                  <a:tcPr/>
                </a:tc>
                <a:extLst>
                  <a:ext uri="{0D108BD9-81ED-4DB2-BD59-A6C34878D82A}">
                    <a16:rowId xmlns:a16="http://schemas.microsoft.com/office/drawing/2014/main" val="10007"/>
                  </a:ext>
                </a:extLst>
              </a:tr>
              <a:tr h="370840">
                <a:tc>
                  <a:txBody>
                    <a:bodyPr/>
                    <a:lstStyle/>
                    <a:p>
                      <a:r>
                        <a:rPr lang="en-US" sz="1600" dirty="0"/>
                        <a:t>Minnesota</a:t>
                      </a:r>
                    </a:p>
                  </a:txBody>
                  <a:tcPr/>
                </a:tc>
                <a:tc>
                  <a:txBody>
                    <a:bodyPr/>
                    <a:lstStyle/>
                    <a:p>
                      <a:r>
                        <a:rPr lang="en-US" sz="1600" dirty="0"/>
                        <a:t>Recognized but subsidiary to research and teaching</a:t>
                      </a:r>
                    </a:p>
                  </a:txBody>
                  <a:tcPr/>
                </a:tc>
                <a:extLst>
                  <a:ext uri="{0D108BD9-81ED-4DB2-BD59-A6C34878D82A}">
                    <a16:rowId xmlns:a16="http://schemas.microsoft.com/office/drawing/2014/main" val="10008"/>
                  </a:ext>
                </a:extLst>
              </a:tr>
              <a:tr h="370840">
                <a:tc>
                  <a:txBody>
                    <a:bodyPr/>
                    <a:lstStyle/>
                    <a:p>
                      <a:r>
                        <a:rPr lang="en-US" sz="1600" dirty="0"/>
                        <a:t>Nebraska,</a:t>
                      </a:r>
                      <a:r>
                        <a:rPr lang="en-US" sz="1600" baseline="0" dirty="0"/>
                        <a:t> </a:t>
                      </a:r>
                      <a:r>
                        <a:rPr lang="en-US" sz="1600" dirty="0"/>
                        <a:t>Lincoln</a:t>
                      </a:r>
                    </a:p>
                  </a:txBody>
                  <a:tcPr/>
                </a:tc>
                <a:tc>
                  <a:txBody>
                    <a:bodyPr/>
                    <a:lstStyle/>
                    <a:p>
                      <a:r>
                        <a:rPr lang="en-US" sz="1600" dirty="0"/>
                        <a:t>A part of RPT reporting process</a:t>
                      </a:r>
                    </a:p>
                  </a:txBody>
                  <a:tcPr/>
                </a:tc>
                <a:extLst>
                  <a:ext uri="{0D108BD9-81ED-4DB2-BD59-A6C34878D82A}">
                    <a16:rowId xmlns:a16="http://schemas.microsoft.com/office/drawing/2014/main" val="10009"/>
                  </a:ext>
                </a:extLst>
              </a:tr>
              <a:tr h="370840">
                <a:tc>
                  <a:txBody>
                    <a:bodyPr/>
                    <a:lstStyle/>
                    <a:p>
                      <a:r>
                        <a:rPr lang="en-US" sz="1600" dirty="0"/>
                        <a:t>Northwestern</a:t>
                      </a:r>
                    </a:p>
                  </a:txBody>
                  <a:tcPr/>
                </a:tc>
                <a:tc>
                  <a:txBody>
                    <a:bodyPr/>
                    <a:lstStyle/>
                    <a:p>
                      <a:r>
                        <a:rPr lang="en-US" sz="1600" dirty="0"/>
                        <a:t>Not recognized as faculty work</a:t>
                      </a:r>
                    </a:p>
                  </a:txBody>
                  <a:tcPr/>
                </a:tc>
                <a:extLst>
                  <a:ext uri="{0D108BD9-81ED-4DB2-BD59-A6C34878D82A}">
                    <a16:rowId xmlns:a16="http://schemas.microsoft.com/office/drawing/2014/main" val="10010"/>
                  </a:ext>
                </a:extLst>
              </a:tr>
              <a:tr h="370840">
                <a:tc>
                  <a:txBody>
                    <a:bodyPr/>
                    <a:lstStyle/>
                    <a:p>
                      <a:r>
                        <a:rPr lang="en-US" sz="1600" dirty="0"/>
                        <a:t>Ohio State</a:t>
                      </a:r>
                    </a:p>
                  </a:txBody>
                  <a:tcPr/>
                </a:tc>
                <a:tc>
                  <a:txBody>
                    <a:bodyPr/>
                    <a:lstStyle/>
                    <a:p>
                      <a:r>
                        <a:rPr lang="en-US" sz="1600" dirty="0"/>
                        <a:t>A part</a:t>
                      </a:r>
                      <a:r>
                        <a:rPr lang="en-US" sz="1600" baseline="0" dirty="0"/>
                        <a:t> of RPT reporting process</a:t>
                      </a:r>
                      <a:endParaRPr lang="en-US" sz="1600" dirty="0"/>
                    </a:p>
                  </a:txBody>
                  <a:tcPr/>
                </a:tc>
                <a:extLst>
                  <a:ext uri="{0D108BD9-81ED-4DB2-BD59-A6C34878D82A}">
                    <a16:rowId xmlns:a16="http://schemas.microsoft.com/office/drawing/2014/main" val="10011"/>
                  </a:ext>
                </a:extLst>
              </a:tr>
              <a:tr h="370840">
                <a:tc>
                  <a:txBody>
                    <a:bodyPr/>
                    <a:lstStyle/>
                    <a:p>
                      <a:r>
                        <a:rPr lang="en-US" sz="1600" dirty="0"/>
                        <a:t>Pennsylvania</a:t>
                      </a:r>
                      <a:r>
                        <a:rPr lang="en-US" sz="1600" baseline="0" dirty="0"/>
                        <a:t> State</a:t>
                      </a:r>
                      <a:endParaRPr lang="en-US" sz="1600" dirty="0"/>
                    </a:p>
                  </a:txBody>
                  <a:tcPr/>
                </a:tc>
                <a:tc>
                  <a:txBody>
                    <a:bodyPr/>
                    <a:lstStyle/>
                    <a:p>
                      <a:r>
                        <a:rPr lang="en-US" sz="1600" dirty="0"/>
                        <a:t>A part of RPT reporting</a:t>
                      </a:r>
                      <a:r>
                        <a:rPr lang="en-US" sz="1600" baseline="0" dirty="0"/>
                        <a:t> process</a:t>
                      </a:r>
                      <a:endParaRPr lang="en-US" sz="1600" dirty="0"/>
                    </a:p>
                  </a:txBody>
                  <a:tcPr/>
                </a:tc>
                <a:extLst>
                  <a:ext uri="{0D108BD9-81ED-4DB2-BD59-A6C34878D82A}">
                    <a16:rowId xmlns:a16="http://schemas.microsoft.com/office/drawing/2014/main" val="10012"/>
                  </a:ext>
                </a:extLst>
              </a:tr>
              <a:tr h="370840">
                <a:tc>
                  <a:txBody>
                    <a:bodyPr/>
                    <a:lstStyle/>
                    <a:p>
                      <a:r>
                        <a:rPr lang="en-US" sz="1600" dirty="0"/>
                        <a:t>Purdue</a:t>
                      </a:r>
                    </a:p>
                  </a:txBody>
                  <a:tcPr/>
                </a:tc>
                <a:tc>
                  <a:txBody>
                    <a:bodyPr/>
                    <a:lstStyle/>
                    <a:p>
                      <a:r>
                        <a:rPr lang="en-US" sz="1600" dirty="0"/>
                        <a:t>A part of RPT reporting process</a:t>
                      </a:r>
                    </a:p>
                  </a:txBody>
                  <a:tcPr/>
                </a:tc>
                <a:extLst>
                  <a:ext uri="{0D108BD9-81ED-4DB2-BD59-A6C34878D82A}">
                    <a16:rowId xmlns:a16="http://schemas.microsoft.com/office/drawing/2014/main" val="10013"/>
                  </a:ext>
                </a:extLst>
              </a:tr>
              <a:tr h="370840">
                <a:tc>
                  <a:txBody>
                    <a:bodyPr/>
                    <a:lstStyle/>
                    <a:p>
                      <a:r>
                        <a:rPr lang="en-US" sz="1600" dirty="0"/>
                        <a:t>Rutgers</a:t>
                      </a:r>
                    </a:p>
                  </a:txBody>
                  <a:tcPr/>
                </a:tc>
                <a:tc>
                  <a:txBody>
                    <a:bodyPr/>
                    <a:lstStyle/>
                    <a:p>
                      <a:r>
                        <a:rPr lang="en-US" sz="1600" dirty="0"/>
                        <a:t>A part of RPT reporting process</a:t>
                      </a:r>
                    </a:p>
                  </a:txBody>
                  <a:tcPr/>
                </a:tc>
                <a:extLst>
                  <a:ext uri="{0D108BD9-81ED-4DB2-BD59-A6C34878D82A}">
                    <a16:rowId xmlns:a16="http://schemas.microsoft.com/office/drawing/2014/main" val="10014"/>
                  </a:ext>
                </a:extLst>
              </a:tr>
              <a:tr h="370840">
                <a:tc>
                  <a:txBody>
                    <a:bodyPr/>
                    <a:lstStyle/>
                    <a:p>
                      <a:r>
                        <a:rPr lang="en-US" sz="1600" dirty="0"/>
                        <a:t>Wisconsin,</a:t>
                      </a:r>
                      <a:r>
                        <a:rPr lang="en-US" sz="1600" baseline="0" dirty="0"/>
                        <a:t> Madison</a:t>
                      </a:r>
                      <a:endParaRPr lang="en-US" sz="1600" dirty="0"/>
                    </a:p>
                  </a:txBody>
                  <a:tcPr/>
                </a:tc>
                <a:tc>
                  <a:txBody>
                    <a:bodyPr/>
                    <a:lstStyle/>
                    <a:p>
                      <a:r>
                        <a:rPr lang="en-US" sz="1600" dirty="0"/>
                        <a:t>Option to have as main focus of faculty work</a:t>
                      </a:r>
                    </a:p>
                  </a:txBody>
                  <a:tcPr/>
                </a:tc>
                <a:extLst>
                  <a:ext uri="{0D108BD9-81ED-4DB2-BD59-A6C34878D82A}">
                    <a16:rowId xmlns:a16="http://schemas.microsoft.com/office/drawing/2014/main" val="10015"/>
                  </a:ext>
                </a:extLst>
              </a:tr>
            </a:tbl>
          </a:graphicData>
        </a:graphic>
      </p:graphicFrame>
      <p:sp>
        <p:nvSpPr>
          <p:cNvPr id="3" name="Title 1"/>
          <p:cNvSpPr>
            <a:spLocks noGrp="1"/>
          </p:cNvSpPr>
          <p:nvPr>
            <p:ph type="title"/>
          </p:nvPr>
        </p:nvSpPr>
        <p:spPr>
          <a:xfrm>
            <a:off x="228600" y="381000"/>
            <a:ext cx="8839200" cy="456474"/>
          </a:xfrm>
        </p:spPr>
        <p:txBody>
          <a:bodyPr/>
          <a:lstStyle/>
          <a:p>
            <a:r>
              <a:rPr lang="en-US" dirty="0"/>
              <a:t>Role of CES in RPT—Results from Big 10 Study</a:t>
            </a:r>
          </a:p>
        </p:txBody>
      </p:sp>
    </p:spTree>
    <p:extLst>
      <p:ext uri="{BB962C8B-B14F-4D97-AF65-F5344CB8AC3E}">
        <p14:creationId xmlns:p14="http://schemas.microsoft.com/office/powerpoint/2010/main" val="448361890"/>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609600"/>
          </a:xfrm>
        </p:spPr>
        <p:txBody>
          <a:bodyPr/>
          <a:lstStyle/>
          <a:p>
            <a:r>
              <a:rPr lang="en-US" dirty="0"/>
              <a:t>Understanding Expectations</a:t>
            </a:r>
          </a:p>
        </p:txBody>
      </p:sp>
      <p:sp>
        <p:nvSpPr>
          <p:cNvPr id="3" name="Content Placeholder 2"/>
          <p:cNvSpPr>
            <a:spLocks noGrp="1"/>
          </p:cNvSpPr>
          <p:nvPr>
            <p:ph idx="1"/>
          </p:nvPr>
        </p:nvSpPr>
        <p:spPr>
          <a:xfrm>
            <a:off x="457200" y="1447800"/>
            <a:ext cx="8229600" cy="3200400"/>
          </a:xfrm>
        </p:spPr>
        <p:txBody>
          <a:bodyPr/>
          <a:lstStyle/>
          <a:p>
            <a:pPr marL="0" indent="0">
              <a:buNone/>
            </a:pPr>
            <a:r>
              <a:rPr lang="en-US" sz="2200" b="1" dirty="0"/>
              <a:t>Some things “count more” than others</a:t>
            </a:r>
          </a:p>
          <a:p>
            <a:endParaRPr lang="en-US" sz="1000" dirty="0"/>
          </a:p>
          <a:p>
            <a:r>
              <a:rPr lang="en-US" sz="2200" b="1" dirty="0"/>
              <a:t>Publishing</a:t>
            </a:r>
          </a:p>
          <a:p>
            <a:pPr lvl="1"/>
            <a:r>
              <a:rPr lang="en-US" sz="2200" dirty="0"/>
              <a:t>Tier one, tier two, &amp; lower journals</a:t>
            </a:r>
          </a:p>
          <a:p>
            <a:pPr lvl="1"/>
            <a:r>
              <a:rPr lang="en-US" sz="2200" dirty="0"/>
              <a:t>Impact factors</a:t>
            </a:r>
          </a:p>
          <a:p>
            <a:pPr lvl="1"/>
            <a:r>
              <a:rPr lang="en-US" sz="2200" dirty="0"/>
              <a:t>Vary by discipline</a:t>
            </a:r>
          </a:p>
          <a:p>
            <a:r>
              <a:rPr lang="en-US" sz="2200" b="1" dirty="0" err="1"/>
              <a:t>Grantwriting</a:t>
            </a:r>
            <a:endParaRPr lang="en-US" sz="2200" b="1" dirty="0"/>
          </a:p>
          <a:p>
            <a:pPr lvl="1"/>
            <a:r>
              <a:rPr lang="en-US" sz="2200" dirty="0"/>
              <a:t>Federal grants, with more overhead to the university</a:t>
            </a:r>
          </a:p>
          <a:p>
            <a:pPr lvl="2"/>
            <a:r>
              <a:rPr lang="en-US" sz="2200" dirty="0"/>
              <a:t>Even within federal funding, there is a hierarchy related to prestige</a:t>
            </a:r>
          </a:p>
          <a:p>
            <a:pPr lvl="1"/>
            <a:r>
              <a:rPr lang="en-US" sz="2200" dirty="0"/>
              <a:t>Foundation, community, or other grants, with less to the university</a:t>
            </a:r>
          </a:p>
          <a:p>
            <a:r>
              <a:rPr lang="en-US" sz="2400" b="1" dirty="0"/>
              <a:t>Student Evaluations</a:t>
            </a:r>
          </a:p>
          <a:p>
            <a:r>
              <a:rPr lang="en-US" sz="2400" b="1" dirty="0"/>
              <a:t>Awards—internal and external</a:t>
            </a:r>
          </a:p>
        </p:txBody>
      </p:sp>
    </p:spTree>
    <p:extLst>
      <p:ext uri="{BB962C8B-B14F-4D97-AF65-F5344CB8AC3E}">
        <p14:creationId xmlns:p14="http://schemas.microsoft.com/office/powerpoint/2010/main" val="2118024490"/>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Reflection…</a:t>
            </a:r>
          </a:p>
        </p:txBody>
      </p:sp>
      <p:sp>
        <p:nvSpPr>
          <p:cNvPr id="3" name="Content Placeholder 2"/>
          <p:cNvSpPr>
            <a:spLocks noGrp="1"/>
          </p:cNvSpPr>
          <p:nvPr>
            <p:ph idx="1"/>
          </p:nvPr>
        </p:nvSpPr>
        <p:spPr>
          <a:xfrm>
            <a:off x="457200" y="1600199"/>
            <a:ext cx="8229600" cy="4734340"/>
          </a:xfrm>
        </p:spPr>
        <p:txBody>
          <a:bodyPr/>
          <a:lstStyle/>
          <a:p>
            <a:pPr marL="0" indent="0">
              <a:buNone/>
            </a:pPr>
            <a:r>
              <a:rPr lang="en-US" sz="2400" b="1" dirty="0"/>
              <a:t>As an engaged scholar, when you think of performance reviews and reappointment, promotion, and tenure….what thoughts or images or feelings come to mind? </a:t>
            </a:r>
          </a:p>
        </p:txBody>
      </p:sp>
      <p:pic>
        <p:nvPicPr>
          <p:cNvPr id="6" name="Picture 2" descr="Circle image of two brown hands. Hand on the left holds an image of a silhouette of human head made of gears that are slowly dumping into the brown hand on the right that is catching them.&#10;&#10;This image is used to indicate a time where we debrief an activity &amp; identify interesting ideas from a group brainstorm.">
            <a:extLst>
              <a:ext uri="{FF2B5EF4-FFF2-40B4-BE49-F238E27FC236}">
                <a16:creationId xmlns:a16="http://schemas.microsoft.com/office/drawing/2014/main" id="{408054D5-7A05-D436-0F64-07CCCFFF1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3244" y="3937652"/>
            <a:ext cx="2563396" cy="2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18181"/>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295400"/>
            <a:ext cx="8077200" cy="1371600"/>
          </a:xfrm>
        </p:spPr>
        <p:txBody>
          <a:bodyPr/>
          <a:lstStyle/>
          <a:p>
            <a:pPr algn="ctr"/>
            <a:r>
              <a:rPr lang="en-US" dirty="0"/>
              <a:t>How to Prepare Materials for RPT </a:t>
            </a:r>
          </a:p>
        </p:txBody>
      </p:sp>
      <p:sp>
        <p:nvSpPr>
          <p:cNvPr id="5" name="Text Placeholder 4"/>
          <p:cNvSpPr>
            <a:spLocks noGrp="1"/>
          </p:cNvSpPr>
          <p:nvPr>
            <p:ph type="body" idx="1"/>
          </p:nvPr>
        </p:nvSpPr>
        <p:spPr>
          <a:xfrm>
            <a:off x="838200" y="2683329"/>
            <a:ext cx="7772400" cy="533400"/>
          </a:xfrm>
        </p:spPr>
        <p:txBody>
          <a:bodyPr/>
          <a:lstStyle/>
          <a:p>
            <a:pPr algn="ctr"/>
            <a:r>
              <a:rPr lang="en-US" sz="2400" dirty="0"/>
              <a:t>Take a deep breath. Remember your WHY!</a:t>
            </a:r>
          </a:p>
        </p:txBody>
      </p:sp>
      <p:pic>
        <p:nvPicPr>
          <p:cNvPr id="7" name="Picture 6" descr="Image of cartoon character painting the word WHY with blue paint on a wall. " title="Cartoon character painting the word why on a wall."/>
          <p:cNvPicPr>
            <a:picLocks noChangeAspect="1"/>
          </p:cNvPicPr>
          <p:nvPr/>
        </p:nvPicPr>
        <p:blipFill>
          <a:blip r:embed="rId3"/>
          <a:stretch>
            <a:fillRect/>
          </a:stretch>
        </p:blipFill>
        <p:spPr>
          <a:xfrm>
            <a:off x="1" y="3817412"/>
            <a:ext cx="9144000" cy="3040588"/>
          </a:xfrm>
          <a:prstGeom prst="rect">
            <a:avLst/>
          </a:prstGeom>
        </p:spPr>
      </p:pic>
    </p:spTree>
    <p:extLst>
      <p:ext uri="{BB962C8B-B14F-4D97-AF65-F5344CB8AC3E}">
        <p14:creationId xmlns:p14="http://schemas.microsoft.com/office/powerpoint/2010/main" val="4157830309"/>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0D2B-F11A-BB63-180E-C390EA435A72}"/>
              </a:ext>
            </a:extLst>
          </p:cNvPr>
          <p:cNvSpPr>
            <a:spLocks noGrp="1"/>
          </p:cNvSpPr>
          <p:nvPr>
            <p:ph type="title"/>
          </p:nvPr>
        </p:nvSpPr>
        <p:spPr/>
        <p:txBody>
          <a:bodyPr/>
          <a:lstStyle/>
          <a:p>
            <a:r>
              <a:rPr lang="en-US" dirty="0"/>
              <a:t>A “third” audience</a:t>
            </a:r>
          </a:p>
        </p:txBody>
      </p:sp>
      <p:sp>
        <p:nvSpPr>
          <p:cNvPr id="3" name="Content Placeholder 2">
            <a:extLst>
              <a:ext uri="{FF2B5EF4-FFF2-40B4-BE49-F238E27FC236}">
                <a16:creationId xmlns:a16="http://schemas.microsoft.com/office/drawing/2014/main" id="{60A49124-D3CC-9794-3C09-86CA51CB0020}"/>
              </a:ext>
            </a:extLst>
          </p:cNvPr>
          <p:cNvSpPr>
            <a:spLocks noGrp="1"/>
          </p:cNvSpPr>
          <p:nvPr>
            <p:ph idx="1"/>
          </p:nvPr>
        </p:nvSpPr>
        <p:spPr>
          <a:xfrm>
            <a:off x="457200" y="1600200"/>
            <a:ext cx="8229600" cy="4724400"/>
          </a:xfrm>
        </p:spPr>
        <p:txBody>
          <a:bodyPr/>
          <a:lstStyle/>
          <a:p>
            <a:pPr marL="0" indent="0">
              <a:buNone/>
            </a:pPr>
            <a:r>
              <a:rPr lang="en-US" sz="2400" dirty="0"/>
              <a:t>As a community-engaged scholar, teacher, artist, activist, or practitioner, you are aware of and committed to sharing you work with two audiences—minimally.</a:t>
            </a:r>
          </a:p>
          <a:p>
            <a:pPr marL="457200" indent="-457200">
              <a:buFont typeface="+mj-lt"/>
              <a:buAutoNum type="arabicPeriod"/>
            </a:pPr>
            <a:r>
              <a:rPr lang="en-US" sz="2400" dirty="0"/>
              <a:t>Community partners, practitioners (this is part of what distinguishes you from a traditional scholar)</a:t>
            </a:r>
          </a:p>
          <a:p>
            <a:pPr marL="457200" indent="-457200">
              <a:buFont typeface="+mj-lt"/>
              <a:buAutoNum type="arabicPeriod"/>
            </a:pPr>
            <a:r>
              <a:rPr lang="en-US" sz="2400" dirty="0"/>
              <a:t>Disciplinary peers and colleagues</a:t>
            </a:r>
          </a:p>
          <a:p>
            <a:endParaRPr lang="en-US" sz="1000" dirty="0"/>
          </a:p>
          <a:p>
            <a:pPr marL="0" indent="0">
              <a:buNone/>
            </a:pPr>
            <a:r>
              <a:rPr lang="en-US" sz="2400" b="1" dirty="0"/>
              <a:t>Institutional audiences are your third audience</a:t>
            </a:r>
            <a:r>
              <a:rPr lang="en-US" sz="2400" dirty="0"/>
              <a:t>. They have a different set of priorities, are interested in different evidence, and find different narratives compelling (or not) compared to the other two audiences. </a:t>
            </a:r>
          </a:p>
          <a:p>
            <a:endParaRPr lang="en-US" sz="2400" dirty="0"/>
          </a:p>
        </p:txBody>
      </p:sp>
    </p:spTree>
    <p:extLst>
      <p:ext uri="{BB962C8B-B14F-4D97-AF65-F5344CB8AC3E}">
        <p14:creationId xmlns:p14="http://schemas.microsoft.com/office/powerpoint/2010/main" val="3337497426"/>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Documentation</a:t>
            </a:r>
            <a:br>
              <a:rPr lang="en-US" dirty="0"/>
            </a:br>
            <a:r>
              <a:rPr lang="en-US" sz="2000" dirty="0"/>
              <a:t>Driscoll &amp; Lynton, 1999, pg. 7</a:t>
            </a:r>
          </a:p>
        </p:txBody>
      </p:sp>
      <p:sp>
        <p:nvSpPr>
          <p:cNvPr id="3" name="Content Placeholder 2"/>
          <p:cNvSpPr>
            <a:spLocks noGrp="1"/>
          </p:cNvSpPr>
          <p:nvPr>
            <p:ph idx="1"/>
          </p:nvPr>
        </p:nvSpPr>
        <p:spPr>
          <a:xfrm>
            <a:off x="457200" y="1828800"/>
            <a:ext cx="8229600" cy="2819400"/>
          </a:xfrm>
        </p:spPr>
        <p:txBody>
          <a:bodyPr/>
          <a:lstStyle/>
          <a:p>
            <a:pPr marL="0" indent="0">
              <a:buNone/>
            </a:pPr>
            <a:r>
              <a:rPr lang="en-US" sz="2400" dirty="0"/>
              <a:t>“Documentation must mean more than merely listing an activity or an item on a curriculum vitae. </a:t>
            </a:r>
          </a:p>
          <a:p>
            <a:pPr marL="0" indent="0">
              <a:buNone/>
            </a:pPr>
            <a:endParaRPr lang="en-US" sz="2400" dirty="0"/>
          </a:p>
          <a:p>
            <a:pPr marL="0" indent="0">
              <a:buNone/>
            </a:pPr>
            <a:r>
              <a:rPr lang="en-US" sz="2400" dirty="0"/>
              <a:t>Adequate documentation is a combination of </a:t>
            </a:r>
            <a:r>
              <a:rPr lang="en-US" sz="2400" b="1" dirty="0"/>
              <a:t>narrative, explanatory, and illustrative material </a:t>
            </a:r>
            <a:r>
              <a:rPr lang="en-US" sz="2400" dirty="0"/>
              <a:t>that allows the faculty members’ peers to understand his or her </a:t>
            </a:r>
            <a:r>
              <a:rPr lang="en-US" sz="2400" b="1" dirty="0"/>
              <a:t>purposes</a:t>
            </a:r>
            <a:r>
              <a:rPr lang="en-US" sz="2400" dirty="0"/>
              <a:t> and </a:t>
            </a:r>
            <a:r>
              <a:rPr lang="en-US" sz="2400" b="1" dirty="0"/>
              <a:t>processes</a:t>
            </a:r>
            <a:r>
              <a:rPr lang="en-US" sz="2400" dirty="0"/>
              <a:t> as well as </a:t>
            </a:r>
            <a:r>
              <a:rPr lang="en-US" sz="2400" b="1" dirty="0"/>
              <a:t>outcomes</a:t>
            </a:r>
            <a:r>
              <a:rPr lang="en-US" sz="2400" dirty="0"/>
              <a:t>.”</a:t>
            </a:r>
          </a:p>
        </p:txBody>
      </p:sp>
    </p:spTree>
    <p:extLst>
      <p:ext uri="{BB962C8B-B14F-4D97-AF65-F5344CB8AC3E}">
        <p14:creationId xmlns:p14="http://schemas.microsoft.com/office/powerpoint/2010/main" val="349913513"/>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F755-5734-DBB4-8D84-2F60C31D0BD1}"/>
              </a:ext>
            </a:extLst>
          </p:cNvPr>
          <p:cNvSpPr>
            <a:spLocks noGrp="1"/>
          </p:cNvSpPr>
          <p:nvPr>
            <p:ph type="title"/>
          </p:nvPr>
        </p:nvSpPr>
        <p:spPr/>
        <p:txBody>
          <a:bodyPr/>
          <a:lstStyle/>
          <a:p>
            <a:r>
              <a:rPr lang="en-US" dirty="0"/>
              <a:t>What Might You Document About Your Own Community-Engaged Work?</a:t>
            </a:r>
          </a:p>
        </p:txBody>
      </p:sp>
      <p:sp>
        <p:nvSpPr>
          <p:cNvPr id="5" name="Content Placeholder 4">
            <a:extLst>
              <a:ext uri="{FF2B5EF4-FFF2-40B4-BE49-F238E27FC236}">
                <a16:creationId xmlns:a16="http://schemas.microsoft.com/office/drawing/2014/main" id="{A7B6D1E6-9EEE-207A-D704-13F9ABFDDA51}"/>
              </a:ext>
            </a:extLst>
          </p:cNvPr>
          <p:cNvSpPr>
            <a:spLocks noGrp="1"/>
          </p:cNvSpPr>
          <p:nvPr>
            <p:ph sz="half" idx="1"/>
          </p:nvPr>
        </p:nvSpPr>
        <p:spPr>
          <a:xfrm>
            <a:off x="623917" y="1828800"/>
            <a:ext cx="3740727" cy="2286000"/>
          </a:xfrm>
        </p:spPr>
        <p:txBody>
          <a:bodyPr/>
          <a:lstStyle/>
          <a:p>
            <a:r>
              <a:rPr lang="en-US" sz="2400" b="1" dirty="0"/>
              <a:t>Processes</a:t>
            </a:r>
          </a:p>
        </p:txBody>
      </p:sp>
      <p:sp>
        <p:nvSpPr>
          <p:cNvPr id="6" name="Content Placeholder 5">
            <a:extLst>
              <a:ext uri="{FF2B5EF4-FFF2-40B4-BE49-F238E27FC236}">
                <a16:creationId xmlns:a16="http://schemas.microsoft.com/office/drawing/2014/main" id="{C6DD106D-57D7-E6B1-BDAC-511AC3D2B787}"/>
              </a:ext>
            </a:extLst>
          </p:cNvPr>
          <p:cNvSpPr>
            <a:spLocks noGrp="1"/>
          </p:cNvSpPr>
          <p:nvPr>
            <p:ph sz="half" idx="2"/>
          </p:nvPr>
        </p:nvSpPr>
        <p:spPr>
          <a:xfrm>
            <a:off x="4809836" y="1828800"/>
            <a:ext cx="3740727" cy="2286000"/>
          </a:xfrm>
        </p:spPr>
        <p:txBody>
          <a:bodyPr/>
          <a:lstStyle/>
          <a:p>
            <a:r>
              <a:rPr lang="en-US" sz="2400" b="1" dirty="0"/>
              <a:t>Impacts or Products</a:t>
            </a:r>
          </a:p>
        </p:txBody>
      </p:sp>
      <p:pic>
        <p:nvPicPr>
          <p:cNvPr id="7" name="Picture 2" descr="Circle image of two brown hands. Hand on the left holds an image of a silhouette of human head made of gears that are slowly dumping into the brown hand on the right that is catching them.&#10;&#10;This image is used to indicate a time where we debrief an activity &amp; identify interesting ideas from a group brainstorm.">
            <a:extLst>
              <a:ext uri="{FF2B5EF4-FFF2-40B4-BE49-F238E27FC236}">
                <a16:creationId xmlns:a16="http://schemas.microsoft.com/office/drawing/2014/main" id="{2A018B4C-3250-583F-F092-1143044BD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508" y="3859175"/>
            <a:ext cx="2563396" cy="2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45814"/>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a:t>Importance of Narrative</a:t>
            </a:r>
            <a:br>
              <a:rPr lang="en-US" dirty="0"/>
            </a:br>
            <a:r>
              <a:rPr lang="en-US" sz="2000" dirty="0"/>
              <a:t>University of Mass. Boston 2005, pg. 5</a:t>
            </a:r>
          </a:p>
        </p:txBody>
      </p:sp>
      <p:sp>
        <p:nvSpPr>
          <p:cNvPr id="3" name="Content Placeholder 2"/>
          <p:cNvSpPr>
            <a:spLocks noGrp="1"/>
          </p:cNvSpPr>
          <p:nvPr>
            <p:ph idx="1"/>
          </p:nvPr>
        </p:nvSpPr>
        <p:spPr>
          <a:xfrm>
            <a:off x="457200" y="2057400"/>
            <a:ext cx="8229600" cy="2209800"/>
          </a:xfrm>
        </p:spPr>
        <p:txBody>
          <a:bodyPr/>
          <a:lstStyle/>
          <a:p>
            <a:pPr marL="0" indent="0">
              <a:buNone/>
            </a:pPr>
            <a:r>
              <a:rPr lang="en-US" sz="2400" dirty="0"/>
              <a:t>Your personal statement “provides context for your achievements beyond what is visible on your c.v., showing that they fit into </a:t>
            </a:r>
            <a:r>
              <a:rPr lang="en-US" sz="2400" b="1" dirty="0"/>
              <a:t>a meaningful plan for your development </a:t>
            </a:r>
            <a:r>
              <a:rPr lang="en-US" sz="2400" dirty="0"/>
              <a:t>as a scholar, teacher, and university citizen.”</a:t>
            </a:r>
          </a:p>
          <a:p>
            <a:pPr marL="0" indent="0">
              <a:buNone/>
            </a:pPr>
            <a:endParaRPr lang="en-US" sz="2400" dirty="0"/>
          </a:p>
          <a:p>
            <a:pPr marL="0" indent="0">
              <a:buNone/>
            </a:pPr>
            <a:r>
              <a:rPr lang="en-US" sz="2400" dirty="0"/>
              <a:t>Your personal statement should </a:t>
            </a:r>
            <a:r>
              <a:rPr lang="en-US" sz="2400" b="1" dirty="0"/>
              <a:t>summarize significant achievements</a:t>
            </a:r>
            <a:r>
              <a:rPr lang="en-US" sz="2400" dirty="0"/>
              <a:t> (looking backwards) and </a:t>
            </a:r>
            <a:r>
              <a:rPr lang="en-US" sz="2400" b="1" dirty="0"/>
              <a:t>describe the trajectory </a:t>
            </a:r>
            <a:r>
              <a:rPr lang="en-US" sz="2400" dirty="0"/>
              <a:t>of your scholarship (looking forwards).</a:t>
            </a:r>
          </a:p>
          <a:p>
            <a:pPr marL="0" indent="0">
              <a:buNone/>
            </a:pPr>
            <a:endParaRPr lang="en-US" sz="2400" dirty="0"/>
          </a:p>
        </p:txBody>
      </p:sp>
    </p:spTree>
    <p:extLst>
      <p:ext uri="{BB962C8B-B14F-4D97-AF65-F5344CB8AC3E}">
        <p14:creationId xmlns:p14="http://schemas.microsoft.com/office/powerpoint/2010/main" val="2345036013"/>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Scholarly Trajectory</a:t>
            </a:r>
          </a:p>
        </p:txBody>
      </p:sp>
      <p:graphicFrame>
        <p:nvGraphicFramePr>
          <p:cNvPr id="4" name="Content Placeholder 3" descr="Arrow that is smaller on left and growing bigger towards the right. On the left it says past. In the middle it says present. On the right it says future. In between past and present, it says achievements. In between present and future, it says apirations." title="Scholarly Trajectory Figure."/>
          <p:cNvGraphicFramePr>
            <a:graphicFrameLocks noGrp="1"/>
          </p:cNvGraphicFramePr>
          <p:nvPr>
            <p:ph idx="1"/>
          </p:nvPr>
        </p:nvGraphicFramePr>
        <p:xfrm>
          <a:off x="-114300" y="1295400"/>
          <a:ext cx="95631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0" y="4114800"/>
            <a:ext cx="2438400" cy="400110"/>
          </a:xfrm>
          <a:prstGeom prst="rect">
            <a:avLst/>
          </a:prstGeom>
          <a:noFill/>
        </p:spPr>
        <p:txBody>
          <a:bodyPr wrap="square" rtlCol="0">
            <a:spAutoFit/>
          </a:bodyPr>
          <a:lstStyle/>
          <a:p>
            <a:r>
              <a:rPr lang="en-US" sz="2000" b="1" dirty="0">
                <a:solidFill>
                  <a:srgbClr val="0070C0"/>
                </a:solidFill>
                <a:latin typeface="+mn-lt"/>
              </a:rPr>
              <a:t>Achievements</a:t>
            </a:r>
          </a:p>
        </p:txBody>
      </p:sp>
      <p:sp>
        <p:nvSpPr>
          <p:cNvPr id="6" name="TextBox 5"/>
          <p:cNvSpPr txBox="1"/>
          <p:nvPr/>
        </p:nvSpPr>
        <p:spPr>
          <a:xfrm>
            <a:off x="5715000" y="3276600"/>
            <a:ext cx="2438400" cy="400110"/>
          </a:xfrm>
          <a:prstGeom prst="rect">
            <a:avLst/>
          </a:prstGeom>
          <a:noFill/>
        </p:spPr>
        <p:txBody>
          <a:bodyPr wrap="square" rtlCol="0">
            <a:spAutoFit/>
          </a:bodyPr>
          <a:lstStyle/>
          <a:p>
            <a:r>
              <a:rPr lang="en-US" sz="2000" b="1" dirty="0">
                <a:solidFill>
                  <a:srgbClr val="0070C0"/>
                </a:solidFill>
                <a:latin typeface="+mn-lt"/>
              </a:rPr>
              <a:t>Aspirations</a:t>
            </a:r>
          </a:p>
        </p:txBody>
      </p:sp>
    </p:spTree>
    <p:extLst>
      <p:ext uri="{BB962C8B-B14F-4D97-AF65-F5344CB8AC3E}">
        <p14:creationId xmlns:p14="http://schemas.microsoft.com/office/powerpoint/2010/main" val="2359523263"/>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86800" cy="609600"/>
          </a:xfrm>
        </p:spPr>
        <p:txBody>
          <a:bodyPr/>
          <a:lstStyle/>
          <a:p>
            <a:r>
              <a:rPr lang="en-US" sz="3000" dirty="0"/>
              <a:t>Strategy 1:</a:t>
            </a:r>
            <a:br>
              <a:rPr lang="en-US" sz="3000" dirty="0"/>
            </a:br>
            <a:r>
              <a:rPr lang="en-US" sz="3000" dirty="0"/>
              <a:t>CES Embedded Throughout Narrative Strategy</a:t>
            </a:r>
          </a:p>
        </p:txBody>
      </p:sp>
      <p:sp>
        <p:nvSpPr>
          <p:cNvPr id="3" name="Content Placeholder 2"/>
          <p:cNvSpPr>
            <a:spLocks noGrp="1"/>
          </p:cNvSpPr>
          <p:nvPr>
            <p:ph idx="1"/>
          </p:nvPr>
        </p:nvSpPr>
        <p:spPr>
          <a:xfrm>
            <a:off x="381000" y="1600200"/>
            <a:ext cx="8534400" cy="4648200"/>
          </a:xfrm>
        </p:spPr>
        <p:txBody>
          <a:bodyPr/>
          <a:lstStyle/>
          <a:p>
            <a:r>
              <a:rPr lang="en-US" sz="2400" dirty="0"/>
              <a:t>Entire way a scholar frames their approach to scholarship</a:t>
            </a:r>
          </a:p>
          <a:p>
            <a:endParaRPr lang="en-US" sz="1000" dirty="0"/>
          </a:p>
          <a:p>
            <a:r>
              <a:rPr lang="en-US" sz="2400" dirty="0"/>
              <a:t>Embedded, intertwined, or integrated throughout</a:t>
            </a:r>
          </a:p>
          <a:p>
            <a:endParaRPr lang="en-US" sz="1000" dirty="0"/>
          </a:p>
          <a:p>
            <a:r>
              <a:rPr lang="en-US" sz="2400" dirty="0"/>
              <a:t>More common in some disciplines (i.e., community psychology, social work, community sustainability)</a:t>
            </a:r>
          </a:p>
          <a:p>
            <a:endParaRPr lang="en-US" sz="1000" dirty="0"/>
          </a:p>
          <a:p>
            <a:r>
              <a:rPr lang="en-US" sz="2400" dirty="0"/>
              <a:t>More common with social justice motivated scholar-activists (i.e., I’m a critical race scholar)</a:t>
            </a:r>
          </a:p>
          <a:p>
            <a:endParaRPr lang="en-US" sz="1000" dirty="0"/>
          </a:p>
          <a:p>
            <a:r>
              <a:rPr lang="en-US" sz="2400" dirty="0"/>
              <a:t>More common with scholars who pursue scholarship related to their identity (i.e., I’m an indigenous scholar)</a:t>
            </a:r>
          </a:p>
          <a:p>
            <a:pPr lvl="1"/>
            <a:endParaRPr lang="en-US" sz="2400" dirty="0"/>
          </a:p>
        </p:txBody>
      </p:sp>
    </p:spTree>
    <p:extLst>
      <p:ext uri="{BB962C8B-B14F-4D97-AF65-F5344CB8AC3E}">
        <p14:creationId xmlns:p14="http://schemas.microsoft.com/office/powerpoint/2010/main" val="2102845098"/>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dirty="0"/>
              <a:t>MSU RPT Example:</a:t>
            </a:r>
          </a:p>
        </p:txBody>
      </p:sp>
      <p:sp>
        <p:nvSpPr>
          <p:cNvPr id="3" name="Content Placeholder 2"/>
          <p:cNvSpPr>
            <a:spLocks noGrp="1"/>
          </p:cNvSpPr>
          <p:nvPr>
            <p:ph idx="1"/>
          </p:nvPr>
        </p:nvSpPr>
        <p:spPr>
          <a:xfrm>
            <a:off x="457200" y="1066800"/>
            <a:ext cx="8229600" cy="4800600"/>
          </a:xfrm>
        </p:spPr>
        <p:txBody>
          <a:bodyPr/>
          <a:lstStyle/>
          <a:p>
            <a:pPr marL="0" indent="0" algn="ctr">
              <a:buNone/>
            </a:pPr>
            <a:endParaRPr lang="en-US" b="1" dirty="0"/>
          </a:p>
          <a:p>
            <a:pPr marL="0" indent="0" algn="ctr">
              <a:buNone/>
            </a:pPr>
            <a:r>
              <a:rPr lang="en-US" b="1" i="1" dirty="0"/>
              <a:t>“Statement of Scholarship, Teaching, and Service</a:t>
            </a:r>
          </a:p>
          <a:p>
            <a:pPr marL="0" indent="0">
              <a:buNone/>
            </a:pPr>
            <a:r>
              <a:rPr lang="en-US" i="1" dirty="0"/>
              <a:t>I am a woman of […] ancestry, therefore I bring with me, as a scholar and teacher, a responsibility to my […] elders to honor the rich legacy of my birth and my commitment to the […people] to build healthy productive communities of learning.</a:t>
            </a:r>
          </a:p>
          <a:p>
            <a:pPr marL="0" indent="0">
              <a:buNone/>
            </a:pPr>
            <a:endParaRPr lang="en-US" sz="1000" i="1" dirty="0"/>
          </a:p>
          <a:p>
            <a:pPr marL="0" indent="0" algn="ctr">
              <a:buNone/>
            </a:pPr>
            <a:r>
              <a:rPr lang="en-US" b="1" i="1" dirty="0"/>
              <a:t>Scholarship</a:t>
            </a:r>
          </a:p>
          <a:p>
            <a:pPr marL="0" indent="0" algn="ctr">
              <a:buNone/>
            </a:pPr>
            <a:r>
              <a:rPr lang="en-US" i="1" dirty="0"/>
              <a:t>Scholarship of culturally relevant leadership and institutional-community engagement</a:t>
            </a:r>
          </a:p>
          <a:p>
            <a:pPr marL="0" indent="0">
              <a:buNone/>
            </a:pPr>
            <a:endParaRPr lang="en-US" sz="1000" i="1" dirty="0"/>
          </a:p>
          <a:p>
            <a:pPr marL="0" indent="0">
              <a:buNone/>
            </a:pPr>
            <a:r>
              <a:rPr lang="en-US" i="1" dirty="0"/>
              <a:t>During the first five years of my academic career (pre-tenure), I grappled with complex tensions of what it means to learn, teach, lead, and live as a […] woman scholar, mentor, and teacher at a Big-10 institution.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796164372"/>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r>
              <a:rPr lang="en-US" dirty="0"/>
              <a:t>MSU RPT Example, Continued</a:t>
            </a:r>
          </a:p>
        </p:txBody>
      </p:sp>
      <p:sp>
        <p:nvSpPr>
          <p:cNvPr id="3" name="Content Placeholder 2"/>
          <p:cNvSpPr>
            <a:spLocks noGrp="1"/>
          </p:cNvSpPr>
          <p:nvPr>
            <p:ph idx="1"/>
          </p:nvPr>
        </p:nvSpPr>
        <p:spPr>
          <a:xfrm>
            <a:off x="457200" y="1600200"/>
            <a:ext cx="8229600" cy="5105400"/>
          </a:xfrm>
        </p:spPr>
        <p:txBody>
          <a:bodyPr/>
          <a:lstStyle/>
          <a:p>
            <a:pPr marL="0" indent="0">
              <a:buNone/>
            </a:pPr>
            <a:r>
              <a:rPr lang="en-US" i="1" dirty="0"/>
              <a:t>My journey to build bridges between my unique perspective and more conventional approaches helped me to shape my scholarly work around three areas: (a) understanding the political-cultural implications of educational policy on native peoples; (b) exploring alternative ways of knowing and doing school leadership; and (c) defining engaged educational communities/institutions.</a:t>
            </a:r>
          </a:p>
          <a:p>
            <a:pPr marL="0" indent="0">
              <a:buNone/>
            </a:pPr>
            <a:endParaRPr lang="en-US" sz="1000" i="1" dirty="0"/>
          </a:p>
          <a:p>
            <a:pPr marL="0" indent="0">
              <a:buNone/>
            </a:pPr>
            <a:r>
              <a:rPr lang="en-US" i="1" dirty="0"/>
              <a:t>Over the past five-six years (post-tenure), I have worked hard to extend my lines of inquiry to explore and disseminate alternative (cultural) models of thinking and doing educational leadership. I would characterize my work as a scholar and advocate as making concrete meaning of how educational leaders (current and potential) think and are inspired to create engaged communities of learning across the lifespan that honors the principles of cultural wisdom.”</a:t>
            </a:r>
          </a:p>
        </p:txBody>
      </p:sp>
    </p:spTree>
    <p:extLst>
      <p:ext uri="{BB962C8B-B14F-4D97-AF65-F5344CB8AC3E}">
        <p14:creationId xmlns:p14="http://schemas.microsoft.com/office/powerpoint/2010/main" val="717594745"/>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610600" cy="609600"/>
          </a:xfrm>
        </p:spPr>
        <p:txBody>
          <a:bodyPr/>
          <a:lstStyle/>
          <a:p>
            <a:r>
              <a:rPr lang="en-US" sz="3000" dirty="0"/>
              <a:t>Strategy 2:</a:t>
            </a:r>
            <a:br>
              <a:rPr lang="en-US" sz="3000" dirty="0"/>
            </a:br>
            <a:r>
              <a:rPr lang="en-US" sz="3000" dirty="0"/>
              <a:t>CES in Only Some Places Narrative Strategy</a:t>
            </a:r>
          </a:p>
        </p:txBody>
      </p:sp>
      <p:sp>
        <p:nvSpPr>
          <p:cNvPr id="3" name="Content Placeholder 2"/>
          <p:cNvSpPr>
            <a:spLocks noGrp="1"/>
          </p:cNvSpPr>
          <p:nvPr>
            <p:ph idx="1"/>
          </p:nvPr>
        </p:nvSpPr>
        <p:spPr>
          <a:xfrm>
            <a:off x="381000" y="1524000"/>
            <a:ext cx="8458200" cy="5486400"/>
          </a:xfrm>
        </p:spPr>
        <p:txBody>
          <a:bodyPr/>
          <a:lstStyle/>
          <a:p>
            <a:r>
              <a:rPr lang="en-US" sz="2400" dirty="0"/>
              <a:t>Only one aspect of scholarship is framed as CES</a:t>
            </a:r>
          </a:p>
          <a:p>
            <a:pPr lvl="1"/>
            <a:r>
              <a:rPr lang="en-US" sz="2200" dirty="0"/>
              <a:t>Research</a:t>
            </a:r>
          </a:p>
          <a:p>
            <a:pPr lvl="1"/>
            <a:r>
              <a:rPr lang="en-US" sz="2200" dirty="0"/>
              <a:t>Teaching/learning</a:t>
            </a:r>
          </a:p>
          <a:p>
            <a:pPr lvl="1"/>
            <a:r>
              <a:rPr lang="en-US" sz="2200" dirty="0"/>
              <a:t>Service/practice</a:t>
            </a:r>
          </a:p>
          <a:p>
            <a:endParaRPr lang="en-US" sz="1000" dirty="0"/>
          </a:p>
          <a:p>
            <a:r>
              <a:rPr lang="en-US" sz="2400" dirty="0"/>
              <a:t>Appears in some sections but not others</a:t>
            </a:r>
          </a:p>
          <a:p>
            <a:endParaRPr lang="en-US" sz="1000" dirty="0"/>
          </a:p>
          <a:p>
            <a:r>
              <a:rPr lang="en-US" sz="2400" dirty="0"/>
              <a:t>More common in some disciplines (i.e., STEM fields as outreach teaching; health disciplines as clinical practice)</a:t>
            </a:r>
          </a:p>
          <a:p>
            <a:endParaRPr lang="en-US" sz="1000" dirty="0"/>
          </a:p>
          <a:p>
            <a:r>
              <a:rPr lang="en-US" sz="2400" dirty="0"/>
              <a:t>More common on some campuses that emphasize “engaged learning” (i.e., service-learning as a pedagogy; undergraduates in community-engaged research as a high impact practice)</a:t>
            </a:r>
          </a:p>
          <a:p>
            <a:endParaRPr lang="en-US" sz="2400" b="1" dirty="0"/>
          </a:p>
          <a:p>
            <a:endParaRPr lang="en-US" sz="2400" dirty="0"/>
          </a:p>
        </p:txBody>
      </p:sp>
    </p:spTree>
    <p:extLst>
      <p:ext uri="{BB962C8B-B14F-4D97-AF65-F5344CB8AC3E}">
        <p14:creationId xmlns:p14="http://schemas.microsoft.com/office/powerpoint/2010/main" val="618107216"/>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Perspectives</a:t>
            </a:r>
          </a:p>
        </p:txBody>
      </p:sp>
      <p:sp>
        <p:nvSpPr>
          <p:cNvPr id="3" name="Content Placeholder 2"/>
          <p:cNvSpPr>
            <a:spLocks noGrp="1"/>
          </p:cNvSpPr>
          <p:nvPr>
            <p:ph idx="1"/>
          </p:nvPr>
        </p:nvSpPr>
        <p:spPr>
          <a:xfrm>
            <a:off x="457200" y="1600200"/>
            <a:ext cx="8229600" cy="4953000"/>
          </a:xfrm>
        </p:spPr>
        <p:txBody>
          <a:bodyPr/>
          <a:lstStyle/>
          <a:p>
            <a:r>
              <a:rPr lang="en-US" sz="2200" dirty="0"/>
              <a:t>In your own or in seeking </a:t>
            </a:r>
            <a:r>
              <a:rPr lang="en-US" sz="2200" b="1" dirty="0"/>
              <a:t>tenure-track positions</a:t>
            </a:r>
            <a:r>
              <a:rPr lang="en-US" sz="2200" dirty="0"/>
              <a:t>, where your job security is tied to the achievement of tenure. Understanding what the RPT process is about and what is expected will help you make strategic decisions about managing your faculty work</a:t>
            </a:r>
          </a:p>
          <a:p>
            <a:endParaRPr lang="en-US" sz="1000" dirty="0"/>
          </a:p>
          <a:p>
            <a:r>
              <a:rPr lang="en-US" sz="2200" dirty="0"/>
              <a:t>In </a:t>
            </a:r>
            <a:r>
              <a:rPr lang="en-US" sz="2200" b="1" dirty="0"/>
              <a:t>university support </a:t>
            </a:r>
            <a:r>
              <a:rPr lang="en-US" sz="2200" dirty="0"/>
              <a:t>roles where you work with faculty to encourage and support their community engaged scholarship. Understanding how they are evaluated, what counts, and the pressures they face will help you be more strategic in the support you offer</a:t>
            </a:r>
          </a:p>
          <a:p>
            <a:endParaRPr lang="en-US" sz="1000" dirty="0"/>
          </a:p>
          <a:p>
            <a:r>
              <a:rPr lang="en-US" sz="2200" dirty="0"/>
              <a:t>As a </a:t>
            </a:r>
            <a:r>
              <a:rPr lang="en-US" sz="2200" b="1" dirty="0"/>
              <a:t>frequent collaborators </a:t>
            </a:r>
            <a:r>
              <a:rPr lang="en-US" sz="2200" dirty="0"/>
              <a:t>or project partner, understand the realities and pressures that your tenure track faculty partners experience </a:t>
            </a:r>
          </a:p>
        </p:txBody>
      </p:sp>
    </p:spTree>
    <p:extLst>
      <p:ext uri="{BB962C8B-B14F-4D97-AF65-F5344CB8AC3E}">
        <p14:creationId xmlns:p14="http://schemas.microsoft.com/office/powerpoint/2010/main" val="2341743681"/>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RPT is an Institutional Investment in You</a:t>
            </a:r>
          </a:p>
        </p:txBody>
      </p:sp>
      <p:sp>
        <p:nvSpPr>
          <p:cNvPr id="3" name="Content Placeholder 2"/>
          <p:cNvSpPr>
            <a:spLocks noGrp="1"/>
          </p:cNvSpPr>
          <p:nvPr>
            <p:ph idx="1"/>
          </p:nvPr>
        </p:nvSpPr>
        <p:spPr>
          <a:xfrm>
            <a:off x="457200" y="1600200"/>
            <a:ext cx="8229600" cy="3886200"/>
          </a:xfrm>
        </p:spPr>
        <p:txBody>
          <a:bodyPr/>
          <a:lstStyle/>
          <a:p>
            <a:r>
              <a:rPr lang="en-US" sz="2400" dirty="0"/>
              <a:t>It’s vitally important </a:t>
            </a:r>
            <a:r>
              <a:rPr lang="en-US" sz="2400" b="1" dirty="0"/>
              <a:t>to link </a:t>
            </a:r>
            <a:r>
              <a:rPr lang="en-US" sz="2400" dirty="0"/>
              <a:t>your service-learning or community-engaged research </a:t>
            </a:r>
            <a:r>
              <a:rPr lang="en-US" sz="2400" b="1" dirty="0"/>
              <a:t>directly</a:t>
            </a:r>
            <a:r>
              <a:rPr lang="en-US" sz="2400" dirty="0"/>
              <a:t> </a:t>
            </a:r>
            <a:r>
              <a:rPr lang="en-US" sz="2400" b="1" dirty="0"/>
              <a:t>to important questions in your field and/or innovative disciplinary approaches </a:t>
            </a:r>
            <a:r>
              <a:rPr lang="en-US" sz="2400" dirty="0"/>
              <a:t>to teaching/learning or research. </a:t>
            </a:r>
          </a:p>
          <a:p>
            <a:endParaRPr lang="en-US" sz="2400" dirty="0"/>
          </a:p>
          <a:p>
            <a:r>
              <a:rPr lang="en-US" sz="2400" dirty="0"/>
              <a:t>Even better….if you can </a:t>
            </a:r>
            <a:r>
              <a:rPr lang="en-US" sz="2400" b="1" dirty="0"/>
              <a:t>also</a:t>
            </a:r>
            <a:r>
              <a:rPr lang="en-US" sz="2400" dirty="0"/>
              <a:t> </a:t>
            </a:r>
            <a:r>
              <a:rPr lang="en-US" sz="2400" b="1" dirty="0"/>
              <a:t>link your community-engaged scholarship to strategic priorities</a:t>
            </a:r>
            <a:r>
              <a:rPr lang="en-US" sz="2400" dirty="0"/>
              <a:t> of your department, college, or university overall. </a:t>
            </a:r>
          </a:p>
        </p:txBody>
      </p:sp>
    </p:spTree>
    <p:extLst>
      <p:ext uri="{BB962C8B-B14F-4D97-AF65-F5344CB8AC3E}">
        <p14:creationId xmlns:p14="http://schemas.microsoft.com/office/powerpoint/2010/main" val="731310456"/>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229600" cy="609600"/>
          </a:xfrm>
        </p:spPr>
        <p:txBody>
          <a:bodyPr/>
          <a:lstStyle/>
          <a:p>
            <a:r>
              <a:rPr lang="en-US" dirty="0"/>
              <a:t>Other Times/Places to Tell Your CES Story</a:t>
            </a:r>
          </a:p>
        </p:txBody>
      </p:sp>
      <p:sp>
        <p:nvSpPr>
          <p:cNvPr id="5" name="Content Placeholder 4"/>
          <p:cNvSpPr>
            <a:spLocks noGrp="1"/>
          </p:cNvSpPr>
          <p:nvPr>
            <p:ph idx="1"/>
          </p:nvPr>
        </p:nvSpPr>
        <p:spPr>
          <a:xfrm>
            <a:off x="533400" y="1153886"/>
            <a:ext cx="8229600" cy="5551714"/>
          </a:xfrm>
        </p:spPr>
        <p:txBody>
          <a:bodyPr/>
          <a:lstStyle/>
          <a:p>
            <a:r>
              <a:rPr lang="en-US" sz="2400" dirty="0"/>
              <a:t>Annual review documents</a:t>
            </a:r>
          </a:p>
          <a:p>
            <a:r>
              <a:rPr lang="en-US" sz="2400" dirty="0"/>
              <a:t>Department chair or dean meetings—formal &amp; informal </a:t>
            </a:r>
          </a:p>
          <a:p>
            <a:r>
              <a:rPr lang="en-US" sz="2400" dirty="0"/>
              <a:t>Hallway conversations with departmental colleagues</a:t>
            </a:r>
          </a:p>
          <a:p>
            <a:r>
              <a:rPr lang="en-US" sz="2400" dirty="0"/>
              <a:t>C.V.</a:t>
            </a:r>
          </a:p>
          <a:p>
            <a:r>
              <a:rPr lang="en-US" sz="2400" dirty="0"/>
              <a:t>Biography</a:t>
            </a:r>
          </a:p>
          <a:p>
            <a:r>
              <a:rPr lang="en-US" sz="2400" dirty="0"/>
              <a:t>Webpage—your departments, your own</a:t>
            </a:r>
          </a:p>
          <a:p>
            <a:r>
              <a:rPr lang="en-US" sz="2400" dirty="0"/>
              <a:t>Digital Presence—LinkedIn, Webpage, guest blogs, </a:t>
            </a:r>
            <a:r>
              <a:rPr lang="en-US" sz="2400" dirty="0" err="1"/>
              <a:t>youtube</a:t>
            </a:r>
            <a:r>
              <a:rPr lang="en-US" sz="2400" dirty="0"/>
              <a:t>, POD casts</a:t>
            </a:r>
          </a:p>
          <a:p>
            <a:r>
              <a:rPr lang="en-US" sz="2400" dirty="0"/>
              <a:t>Departmental brown bag lunches</a:t>
            </a:r>
          </a:p>
          <a:p>
            <a:r>
              <a:rPr lang="en-US" sz="2400" dirty="0"/>
              <a:t>College or University workshops or talks</a:t>
            </a:r>
          </a:p>
          <a:p>
            <a:r>
              <a:rPr lang="en-US" sz="2400" dirty="0"/>
              <a:t>Where else?</a:t>
            </a:r>
          </a:p>
          <a:p>
            <a:endParaRPr lang="en-US" sz="2400" dirty="0"/>
          </a:p>
          <a:p>
            <a:endParaRPr lang="en-US" sz="2400" dirty="0"/>
          </a:p>
        </p:txBody>
      </p:sp>
    </p:spTree>
    <p:extLst>
      <p:ext uri="{BB962C8B-B14F-4D97-AF65-F5344CB8AC3E}">
        <p14:creationId xmlns:p14="http://schemas.microsoft.com/office/powerpoint/2010/main" val="1250665636"/>
      </p:ext>
    </p:extLst>
  </p:cSld>
  <p:clrMapOvr>
    <a:masterClrMapping/>
  </p:clrMapOvr>
  <p:transitio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609600"/>
          </a:xfrm>
        </p:spPr>
        <p:txBody>
          <a:bodyPr/>
          <a:lstStyle/>
          <a:p>
            <a:r>
              <a:rPr lang="en-US" dirty="0"/>
              <a:t>Web Presence &amp; Community Engagement</a:t>
            </a:r>
          </a:p>
        </p:txBody>
      </p:sp>
      <p:sp>
        <p:nvSpPr>
          <p:cNvPr id="3" name="Content Placeholder 2"/>
          <p:cNvSpPr>
            <a:spLocks noGrp="1"/>
          </p:cNvSpPr>
          <p:nvPr>
            <p:ph idx="1"/>
          </p:nvPr>
        </p:nvSpPr>
        <p:spPr>
          <a:xfrm>
            <a:off x="304800" y="1491965"/>
            <a:ext cx="6400800" cy="4953000"/>
          </a:xfrm>
        </p:spPr>
        <p:txBody>
          <a:bodyPr/>
          <a:lstStyle/>
          <a:p>
            <a:r>
              <a:rPr lang="en-US" b="1" dirty="0"/>
              <a:t>Eugenia </a:t>
            </a:r>
            <a:r>
              <a:rPr lang="en-US" b="1" dirty="0" err="1"/>
              <a:t>Eng</a:t>
            </a:r>
            <a:r>
              <a:rPr lang="en-US" b="1" dirty="0"/>
              <a:t>, </a:t>
            </a:r>
            <a:r>
              <a:rPr lang="en-US" dirty="0"/>
              <a:t>North Carolina-Chapel Hill</a:t>
            </a:r>
          </a:p>
          <a:p>
            <a:r>
              <a:rPr lang="en-US" dirty="0">
                <a:hlinkClick r:id="rId2"/>
              </a:rPr>
              <a:t>https://hpdp.unc.edu/people/research-fellows/current-hpdp-research-fellows/eugenia-eng/</a:t>
            </a:r>
            <a:endParaRPr lang="en-US" dirty="0"/>
          </a:p>
          <a:p>
            <a:endParaRPr lang="en-US" b="1" dirty="0"/>
          </a:p>
          <a:p>
            <a:r>
              <a:rPr lang="en-US" b="1" dirty="0"/>
              <a:t>Mark S. Reed</a:t>
            </a:r>
            <a:r>
              <a:rPr lang="en-US" dirty="0"/>
              <a:t>, Newcastle University (UK)</a:t>
            </a:r>
          </a:p>
          <a:p>
            <a:r>
              <a:rPr lang="en-US" dirty="0"/>
              <a:t>What I do: </a:t>
            </a:r>
            <a:r>
              <a:rPr lang="en-US" dirty="0">
                <a:hlinkClick r:id="rId3"/>
              </a:rPr>
              <a:t>https://www.profmarkreed.com/what-i-do</a:t>
            </a:r>
            <a:endParaRPr lang="en-US" dirty="0"/>
          </a:p>
          <a:p>
            <a:r>
              <a:rPr lang="en-US" dirty="0"/>
              <a:t>Publications: </a:t>
            </a:r>
            <a:r>
              <a:rPr lang="en-US" dirty="0">
                <a:hlinkClick r:id="rId4"/>
              </a:rPr>
              <a:t>https://www.profmarkreed.com/journal-articles-books</a:t>
            </a:r>
            <a:endParaRPr lang="en-US" dirty="0"/>
          </a:p>
          <a:p>
            <a:endParaRPr lang="en-US" dirty="0"/>
          </a:p>
          <a:p>
            <a:r>
              <a:rPr lang="en-US" b="1" dirty="0"/>
              <a:t>Meredith Gore</a:t>
            </a:r>
            <a:r>
              <a:rPr lang="en-US" dirty="0"/>
              <a:t>, Fisheries and Wildlife</a:t>
            </a:r>
          </a:p>
          <a:p>
            <a:r>
              <a:rPr lang="en-US" dirty="0">
                <a:hlinkClick r:id="rId5"/>
              </a:rPr>
              <a:t>http://www.conservationcriminology.com/</a:t>
            </a:r>
            <a:endParaRPr lang="en-US" dirty="0"/>
          </a:p>
          <a:p>
            <a:pPr lvl="1"/>
            <a:endParaRPr lang="en-US" sz="2000" dirty="0"/>
          </a:p>
          <a:p>
            <a:pPr lvl="1"/>
            <a:endParaRPr lang="en-US" sz="2000" dirty="0"/>
          </a:p>
          <a:p>
            <a:pPr lvl="1"/>
            <a:endParaRPr lang="en-US" sz="2000" dirty="0"/>
          </a:p>
          <a:p>
            <a:pPr lvl="1"/>
            <a:endParaRPr lang="en-US" sz="2000" dirty="0"/>
          </a:p>
        </p:txBody>
      </p:sp>
      <p:grpSp>
        <p:nvGrpSpPr>
          <p:cNvPr id="5" name="Group 4" descr="Photo of Meredith Gore, up close. She is wearing a turquoise turtleneck and had curly, shoulder length, brown hair.">
            <a:extLst>
              <a:ext uri="{FF2B5EF4-FFF2-40B4-BE49-F238E27FC236}">
                <a16:creationId xmlns:a16="http://schemas.microsoft.com/office/drawing/2014/main" id="{B263EEBB-EC87-73AE-1050-9988F62C05B8}"/>
              </a:ext>
            </a:extLst>
          </p:cNvPr>
          <p:cNvGrpSpPr/>
          <p:nvPr/>
        </p:nvGrpSpPr>
        <p:grpSpPr>
          <a:xfrm>
            <a:off x="7143750" y="4419600"/>
            <a:ext cx="2152650" cy="2429864"/>
            <a:chOff x="6610350" y="4000500"/>
            <a:chExt cx="2324100" cy="2700339"/>
          </a:xfrm>
        </p:grpSpPr>
        <p:pic>
          <p:nvPicPr>
            <p:cNvPr id="1026" name="Picture 2">
              <a:extLst>
                <a:ext uri="{FF2B5EF4-FFF2-40B4-BE49-F238E27FC236}">
                  <a16:creationId xmlns:a16="http://schemas.microsoft.com/office/drawing/2014/main" id="{F19793C3-E1C4-5235-8B95-40CA192090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350" y="4000500"/>
              <a:ext cx="2324100" cy="2324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695B0D-3DC8-B408-3053-099EE64546A3}"/>
                </a:ext>
              </a:extLst>
            </p:cNvPr>
            <p:cNvSpPr txBox="1"/>
            <p:nvPr/>
          </p:nvSpPr>
          <p:spPr>
            <a:xfrm>
              <a:off x="6934200" y="6324600"/>
              <a:ext cx="1917981" cy="376239"/>
            </a:xfrm>
            <a:prstGeom prst="rect">
              <a:avLst/>
            </a:prstGeom>
            <a:noFill/>
          </p:spPr>
          <p:txBody>
            <a:bodyPr wrap="square" rtlCol="0">
              <a:spAutoFit/>
            </a:bodyPr>
            <a:lstStyle/>
            <a:p>
              <a:r>
                <a:rPr lang="en-US" sz="1600" b="1" dirty="0">
                  <a:latin typeface="+mn-lt"/>
                </a:rPr>
                <a:t>Meredith Gore</a:t>
              </a:r>
            </a:p>
          </p:txBody>
        </p:sp>
      </p:grpSp>
      <p:grpSp>
        <p:nvGrpSpPr>
          <p:cNvPr id="9" name="Group 8" descr="Photo of Mark S. Reed, with a book in his left hand. Looks like he is in a classroom. He is wearing a grey collared shirt, a grey sports coat, and is bald, with a mustache, tightly groomed, short beard and wears glasses.">
            <a:extLst>
              <a:ext uri="{FF2B5EF4-FFF2-40B4-BE49-F238E27FC236}">
                <a16:creationId xmlns:a16="http://schemas.microsoft.com/office/drawing/2014/main" id="{71C38AB8-31C0-2C57-AA69-B3CF50AF42EC}"/>
              </a:ext>
            </a:extLst>
          </p:cNvPr>
          <p:cNvGrpSpPr/>
          <p:nvPr/>
        </p:nvGrpSpPr>
        <p:grpSpPr>
          <a:xfrm>
            <a:off x="6112630" y="3286315"/>
            <a:ext cx="1624091" cy="1944170"/>
            <a:chOff x="6910309" y="1676401"/>
            <a:chExt cx="1867931" cy="2248969"/>
          </a:xfrm>
        </p:grpSpPr>
        <p:pic>
          <p:nvPicPr>
            <p:cNvPr id="7" name="Picture 6">
              <a:extLst>
                <a:ext uri="{FF2B5EF4-FFF2-40B4-BE49-F238E27FC236}">
                  <a16:creationId xmlns:a16="http://schemas.microsoft.com/office/drawing/2014/main" id="{B1F7DF94-40A1-8BC4-32D7-38FDF67B4CF6}"/>
                </a:ext>
              </a:extLst>
            </p:cNvPr>
            <p:cNvPicPr>
              <a:picLocks noChangeAspect="1"/>
            </p:cNvPicPr>
            <p:nvPr/>
          </p:nvPicPr>
          <p:blipFill rotWithShape="1">
            <a:blip r:embed="rId7"/>
            <a:srcRect l="27708" t="27778" r="46667" b="24815"/>
            <a:stretch/>
          </p:blipFill>
          <p:spPr>
            <a:xfrm>
              <a:off x="6910309" y="1676401"/>
              <a:ext cx="1757362" cy="1828800"/>
            </a:xfrm>
            <a:prstGeom prst="rect">
              <a:avLst/>
            </a:prstGeom>
          </p:spPr>
        </p:pic>
        <p:sp>
          <p:nvSpPr>
            <p:cNvPr id="8" name="TextBox 7">
              <a:extLst>
                <a:ext uri="{FF2B5EF4-FFF2-40B4-BE49-F238E27FC236}">
                  <a16:creationId xmlns:a16="http://schemas.microsoft.com/office/drawing/2014/main" id="{E0E3717A-5B6A-1D95-A8DA-BE6FDEDC46DA}"/>
                </a:ext>
              </a:extLst>
            </p:cNvPr>
            <p:cNvSpPr txBox="1"/>
            <p:nvPr/>
          </p:nvSpPr>
          <p:spPr>
            <a:xfrm>
              <a:off x="6968569" y="3586816"/>
              <a:ext cx="1809671" cy="338554"/>
            </a:xfrm>
            <a:prstGeom prst="rect">
              <a:avLst/>
            </a:prstGeom>
            <a:noFill/>
          </p:spPr>
          <p:txBody>
            <a:bodyPr wrap="square" rtlCol="0">
              <a:spAutoFit/>
            </a:bodyPr>
            <a:lstStyle/>
            <a:p>
              <a:r>
                <a:rPr lang="en-US" sz="1600" b="1" dirty="0">
                  <a:latin typeface="+mn-lt"/>
                </a:rPr>
                <a:t>Mark S. Reed</a:t>
              </a:r>
            </a:p>
          </p:txBody>
        </p:sp>
      </p:grpSp>
      <p:grpSp>
        <p:nvGrpSpPr>
          <p:cNvPr id="11" name="Group 10">
            <a:extLst>
              <a:ext uri="{FF2B5EF4-FFF2-40B4-BE49-F238E27FC236}">
                <a16:creationId xmlns:a16="http://schemas.microsoft.com/office/drawing/2014/main" id="{698A39D3-C9C9-C782-85E7-204AF90E92DA}"/>
              </a:ext>
            </a:extLst>
          </p:cNvPr>
          <p:cNvGrpSpPr/>
          <p:nvPr/>
        </p:nvGrpSpPr>
        <p:grpSpPr>
          <a:xfrm>
            <a:off x="7616045" y="1267035"/>
            <a:ext cx="1527955" cy="2303895"/>
            <a:chOff x="7616045" y="1267035"/>
            <a:chExt cx="1527955" cy="2303895"/>
          </a:xfrm>
        </p:grpSpPr>
        <p:pic>
          <p:nvPicPr>
            <p:cNvPr id="1028" name="Picture 4" descr="Eugenia Eng Headshot">
              <a:extLst>
                <a:ext uri="{FF2B5EF4-FFF2-40B4-BE49-F238E27FC236}">
                  <a16:creationId xmlns:a16="http://schemas.microsoft.com/office/drawing/2014/main" id="{DE785A8E-49BD-E406-72B7-BE81E31C69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8024" y="1267035"/>
              <a:ext cx="1287376" cy="19229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64D242-613F-C215-338D-30CC17441B60}"/>
                </a:ext>
              </a:extLst>
            </p:cNvPr>
            <p:cNvSpPr txBox="1"/>
            <p:nvPr/>
          </p:nvSpPr>
          <p:spPr>
            <a:xfrm>
              <a:off x="7616045" y="3232376"/>
              <a:ext cx="1527955" cy="338554"/>
            </a:xfrm>
            <a:prstGeom prst="rect">
              <a:avLst/>
            </a:prstGeom>
            <a:noFill/>
          </p:spPr>
          <p:txBody>
            <a:bodyPr wrap="square" rtlCol="0">
              <a:spAutoFit/>
            </a:bodyPr>
            <a:lstStyle/>
            <a:p>
              <a:r>
                <a:rPr lang="en-US" sz="1600" b="1" dirty="0">
                  <a:latin typeface="+mn-lt"/>
                </a:rPr>
                <a:t>Eugenia </a:t>
              </a:r>
              <a:r>
                <a:rPr lang="en-US" sz="1600" b="1" dirty="0" err="1">
                  <a:latin typeface="+mn-lt"/>
                </a:rPr>
                <a:t>Eng</a:t>
              </a:r>
              <a:endParaRPr lang="en-US" sz="1600" b="1" dirty="0">
                <a:latin typeface="+mn-lt"/>
              </a:endParaRPr>
            </a:p>
          </p:txBody>
        </p:sp>
      </p:grpSp>
    </p:spTree>
    <p:extLst>
      <p:ext uri="{BB962C8B-B14F-4D97-AF65-F5344CB8AC3E}">
        <p14:creationId xmlns:p14="http://schemas.microsoft.com/office/powerpoint/2010/main" val="1584633229"/>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Your Story to Your Institution’s Story</a:t>
            </a:r>
          </a:p>
        </p:txBody>
      </p:sp>
      <p:sp>
        <p:nvSpPr>
          <p:cNvPr id="3" name="Content Placeholder 2"/>
          <p:cNvSpPr>
            <a:spLocks noGrp="1"/>
          </p:cNvSpPr>
          <p:nvPr>
            <p:ph idx="1"/>
          </p:nvPr>
        </p:nvSpPr>
        <p:spPr/>
        <p:txBody>
          <a:bodyPr/>
          <a:lstStyle/>
          <a:p>
            <a:pPr marL="0" indent="0">
              <a:buNone/>
            </a:pPr>
            <a:r>
              <a:rPr lang="en-US" sz="2400" dirty="0"/>
              <a:t>Franz (2011) reminds us about the importance of understanding departmental, college, and university priorities and talking about/framing your community engaged scholarship in ways that align with those institutional priorities. </a:t>
            </a:r>
          </a:p>
          <a:p>
            <a:pPr marL="0" indent="0">
              <a:buNone/>
            </a:pPr>
            <a:endParaRPr lang="en-US" sz="1200" dirty="0"/>
          </a:p>
          <a:p>
            <a:pPr marL="0" indent="0">
              <a:buNone/>
            </a:pPr>
            <a:r>
              <a:rPr lang="en-US" sz="2400" dirty="0"/>
              <a:t>Your work can be celebrated as institutional “success stories.” </a:t>
            </a:r>
            <a:r>
              <a:rPr lang="en-US" sz="2400" b="1" dirty="0"/>
              <a:t>Become a </a:t>
            </a:r>
            <a:r>
              <a:rPr lang="en-US" sz="2400" b="1" dirty="0" err="1"/>
              <a:t>braggable</a:t>
            </a:r>
            <a:r>
              <a:rPr lang="en-US" sz="2400" b="1" dirty="0"/>
              <a:t>!</a:t>
            </a:r>
          </a:p>
          <a:p>
            <a:endParaRPr lang="en-US" sz="1200" dirty="0"/>
          </a:p>
          <a:p>
            <a:r>
              <a:rPr lang="en-US" sz="2400" dirty="0"/>
              <a:t>College communications</a:t>
            </a:r>
          </a:p>
          <a:p>
            <a:r>
              <a:rPr lang="en-US" sz="2400" dirty="0"/>
              <a:t>University communications</a:t>
            </a:r>
          </a:p>
          <a:p>
            <a:r>
              <a:rPr lang="en-US" sz="2400" dirty="0"/>
              <a:t>Alumni communications</a:t>
            </a:r>
          </a:p>
        </p:txBody>
      </p:sp>
    </p:spTree>
    <p:extLst>
      <p:ext uri="{BB962C8B-B14F-4D97-AF65-F5344CB8AC3E}">
        <p14:creationId xmlns:p14="http://schemas.microsoft.com/office/powerpoint/2010/main" val="3231827158"/>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6C0E-196A-4E30-8DED-CFD0B9AA9887}"/>
              </a:ext>
            </a:extLst>
          </p:cNvPr>
          <p:cNvSpPr>
            <a:spLocks noGrp="1"/>
          </p:cNvSpPr>
          <p:nvPr>
            <p:ph type="title"/>
          </p:nvPr>
        </p:nvSpPr>
        <p:spPr/>
        <p:txBody>
          <a:bodyPr/>
          <a:lstStyle/>
          <a:p>
            <a:r>
              <a:rPr lang="en-US" dirty="0"/>
              <a:t>Ex: MSU Today highlights a researcher</a:t>
            </a:r>
          </a:p>
        </p:txBody>
      </p:sp>
      <p:pic>
        <p:nvPicPr>
          <p:cNvPr id="5" name="Content Placeholder 4">
            <a:extLst>
              <a:ext uri="{FF2B5EF4-FFF2-40B4-BE49-F238E27FC236}">
                <a16:creationId xmlns:a16="http://schemas.microsoft.com/office/drawing/2014/main" id="{0BCA6713-1409-4CB8-BCA0-09DA2FE35E0F}"/>
              </a:ext>
            </a:extLst>
          </p:cNvPr>
          <p:cNvPicPr>
            <a:picLocks noGrp="1" noChangeAspect="1"/>
          </p:cNvPicPr>
          <p:nvPr>
            <p:ph idx="1"/>
          </p:nvPr>
        </p:nvPicPr>
        <p:blipFill rotWithShape="1">
          <a:blip r:embed="rId2"/>
          <a:srcRect l="3448" t="10344" r="20905" b="6896"/>
          <a:stretch/>
        </p:blipFill>
        <p:spPr>
          <a:xfrm>
            <a:off x="547687" y="1524000"/>
            <a:ext cx="8048625" cy="4953000"/>
          </a:xfrm>
        </p:spPr>
      </p:pic>
    </p:spTree>
    <p:extLst>
      <p:ext uri="{BB962C8B-B14F-4D97-AF65-F5344CB8AC3E}">
        <p14:creationId xmlns:p14="http://schemas.microsoft.com/office/powerpoint/2010/main" val="2914783084"/>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437A-AD2F-4037-8545-07633216973B}"/>
              </a:ext>
            </a:extLst>
          </p:cNvPr>
          <p:cNvSpPr>
            <a:spLocks noGrp="1"/>
          </p:cNvSpPr>
          <p:nvPr>
            <p:ph type="title"/>
          </p:nvPr>
        </p:nvSpPr>
        <p:spPr/>
        <p:txBody>
          <a:bodyPr/>
          <a:lstStyle/>
          <a:p>
            <a:r>
              <a:rPr lang="en-US" dirty="0"/>
              <a:t>Ex: MSU Today highlights CE Leadership</a:t>
            </a:r>
          </a:p>
        </p:txBody>
      </p:sp>
      <p:pic>
        <p:nvPicPr>
          <p:cNvPr id="5" name="Content Placeholder 4">
            <a:extLst>
              <a:ext uri="{FF2B5EF4-FFF2-40B4-BE49-F238E27FC236}">
                <a16:creationId xmlns:a16="http://schemas.microsoft.com/office/drawing/2014/main" id="{486D7EC6-14DA-42F0-A5FD-1FFBE3221F72}"/>
              </a:ext>
            </a:extLst>
          </p:cNvPr>
          <p:cNvPicPr>
            <a:picLocks noGrp="1" noChangeAspect="1"/>
          </p:cNvPicPr>
          <p:nvPr>
            <p:ph idx="1"/>
          </p:nvPr>
        </p:nvPicPr>
        <p:blipFill rotWithShape="1">
          <a:blip r:embed="rId2"/>
          <a:srcRect l="3448" t="10344" r="20905" b="6896"/>
          <a:stretch/>
        </p:blipFill>
        <p:spPr>
          <a:xfrm>
            <a:off x="485774" y="1600199"/>
            <a:ext cx="7743825" cy="4765431"/>
          </a:xfrm>
        </p:spPr>
      </p:pic>
    </p:spTree>
    <p:extLst>
      <p:ext uri="{BB962C8B-B14F-4D97-AF65-F5344CB8AC3E}">
        <p14:creationId xmlns:p14="http://schemas.microsoft.com/office/powerpoint/2010/main" val="964039841"/>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Strategies</a:t>
            </a:r>
            <a:br>
              <a:rPr lang="en-US" dirty="0"/>
            </a:br>
            <a:r>
              <a:rPr lang="en-US" sz="2000" dirty="0" err="1"/>
              <a:t>Calleson</a:t>
            </a:r>
            <a:r>
              <a:rPr lang="en-US" sz="2000" dirty="0"/>
              <a:t>, </a:t>
            </a:r>
            <a:r>
              <a:rPr lang="en-US" sz="2000" dirty="0" err="1"/>
              <a:t>Kauper</a:t>
            </a:r>
            <a:r>
              <a:rPr lang="en-US" sz="2000" dirty="0"/>
              <a:t>-Brown, &amp; </a:t>
            </a:r>
            <a:r>
              <a:rPr lang="en-US" sz="2000" dirty="0" err="1"/>
              <a:t>Seifer</a:t>
            </a:r>
            <a:r>
              <a:rPr lang="en-US" sz="2000" dirty="0"/>
              <a:t>,  2005</a:t>
            </a:r>
          </a:p>
        </p:txBody>
      </p:sp>
      <p:sp>
        <p:nvSpPr>
          <p:cNvPr id="5" name="Content Placeholder 4"/>
          <p:cNvSpPr>
            <a:spLocks noGrp="1"/>
          </p:cNvSpPr>
          <p:nvPr>
            <p:ph idx="1"/>
          </p:nvPr>
        </p:nvSpPr>
        <p:spPr>
          <a:xfrm>
            <a:off x="457200" y="1600200"/>
            <a:ext cx="8534400" cy="4191000"/>
          </a:xfrm>
        </p:spPr>
        <p:txBody>
          <a:bodyPr/>
          <a:lstStyle/>
          <a:p>
            <a:pPr marL="457200" indent="-457200">
              <a:buFont typeface="+mj-lt"/>
              <a:buAutoNum type="arabicPeriod"/>
            </a:pPr>
            <a:r>
              <a:rPr lang="en-US" sz="2200" dirty="0"/>
              <a:t>Create a </a:t>
            </a:r>
            <a:r>
              <a:rPr lang="en-US" sz="2200" b="1" dirty="0"/>
              <a:t>hybrid or mixture</a:t>
            </a:r>
            <a:r>
              <a:rPr lang="en-US" sz="2200" dirty="0"/>
              <a:t> of traditional and community engaged scholarship</a:t>
            </a:r>
          </a:p>
          <a:p>
            <a:pPr lvl="1"/>
            <a:r>
              <a:rPr lang="en-US" sz="2200" dirty="0"/>
              <a:t>Match your appointment percentages, advice</a:t>
            </a:r>
          </a:p>
          <a:p>
            <a:pPr marL="457200" indent="-457200">
              <a:buFont typeface="+mj-lt"/>
              <a:buAutoNum type="arabicPeriod"/>
            </a:pPr>
            <a:r>
              <a:rPr lang="en-US" sz="2200" b="1" dirty="0"/>
              <a:t>Publish</a:t>
            </a:r>
            <a:r>
              <a:rPr lang="en-US" sz="2200" dirty="0"/>
              <a:t> and </a:t>
            </a:r>
            <a:r>
              <a:rPr lang="en-US" sz="2200" b="1" dirty="0"/>
              <a:t>present</a:t>
            </a:r>
            <a:r>
              <a:rPr lang="en-US" sz="2200" dirty="0"/>
              <a:t> your community engaged scholarship</a:t>
            </a:r>
          </a:p>
          <a:p>
            <a:pPr lvl="1"/>
            <a:r>
              <a:rPr lang="en-US" sz="2200" dirty="0"/>
              <a:t>Write about the process</a:t>
            </a:r>
          </a:p>
          <a:p>
            <a:pPr lvl="1"/>
            <a:r>
              <a:rPr lang="en-US" sz="2200" dirty="0"/>
              <a:t>Look for special editions  or themed journals about community engaged scholarship</a:t>
            </a:r>
          </a:p>
          <a:p>
            <a:pPr lvl="1"/>
            <a:r>
              <a:rPr lang="en-US" sz="2200" dirty="0"/>
              <a:t>Community engagement</a:t>
            </a:r>
          </a:p>
          <a:p>
            <a:pPr marL="457200" indent="-457200">
              <a:buFont typeface="+mj-lt"/>
              <a:buAutoNum type="arabicPeriod"/>
            </a:pPr>
            <a:r>
              <a:rPr lang="en-US" sz="2200" dirty="0"/>
              <a:t>Generate </a:t>
            </a:r>
            <a:r>
              <a:rPr lang="en-US" sz="2200" b="1" dirty="0"/>
              <a:t>multiple types of products </a:t>
            </a:r>
            <a:r>
              <a:rPr lang="en-US" sz="2200" dirty="0"/>
              <a:t>across the academic missions</a:t>
            </a:r>
          </a:p>
          <a:p>
            <a:pPr marL="457200" indent="-457200">
              <a:buFont typeface="+mj-lt"/>
              <a:buAutoNum type="arabicPeriod"/>
            </a:pPr>
            <a:r>
              <a:rPr lang="en-US" sz="2200" dirty="0"/>
              <a:t>Solicit </a:t>
            </a:r>
            <a:r>
              <a:rPr lang="en-US" sz="2200" b="1" dirty="0"/>
              <a:t>peer review of applied products</a:t>
            </a:r>
          </a:p>
          <a:p>
            <a:pPr marL="457200" indent="-457200">
              <a:buFont typeface="+mj-lt"/>
              <a:buAutoNum type="arabicPeriod"/>
            </a:pPr>
            <a:r>
              <a:rPr lang="en-US" sz="2200" b="1" dirty="0"/>
              <a:t>Measure impact </a:t>
            </a:r>
            <a:r>
              <a:rPr lang="en-US" sz="2200" dirty="0"/>
              <a:t>in the community and the academy</a:t>
            </a:r>
          </a:p>
          <a:p>
            <a:pPr marL="457200" indent="-457200">
              <a:buFont typeface="+mj-lt"/>
              <a:buAutoNum type="arabicPeriod"/>
            </a:pPr>
            <a:endParaRPr lang="en-US" sz="2200" dirty="0"/>
          </a:p>
        </p:txBody>
      </p:sp>
    </p:spTree>
    <p:extLst>
      <p:ext uri="{BB962C8B-B14F-4D97-AF65-F5344CB8AC3E}">
        <p14:creationId xmlns:p14="http://schemas.microsoft.com/office/powerpoint/2010/main" val="4025992632"/>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1E72-5012-42A7-B838-BAD83919D8A6}"/>
              </a:ext>
            </a:extLst>
          </p:cNvPr>
          <p:cNvSpPr>
            <a:spLocks noGrp="1"/>
          </p:cNvSpPr>
          <p:nvPr>
            <p:ph type="title"/>
          </p:nvPr>
        </p:nvSpPr>
        <p:spPr>
          <a:xfrm>
            <a:off x="304800" y="609600"/>
            <a:ext cx="8686800" cy="609600"/>
          </a:xfrm>
        </p:spPr>
        <p:txBody>
          <a:bodyPr/>
          <a:lstStyle/>
          <a:p>
            <a:r>
              <a:rPr lang="en-US" sz="3000" dirty="0"/>
              <a:t>Advice from MSU recently tenured CE Faculty</a:t>
            </a:r>
          </a:p>
        </p:txBody>
      </p:sp>
      <p:sp>
        <p:nvSpPr>
          <p:cNvPr id="3" name="Content Placeholder 2">
            <a:extLst>
              <a:ext uri="{FF2B5EF4-FFF2-40B4-BE49-F238E27FC236}">
                <a16:creationId xmlns:a16="http://schemas.microsoft.com/office/drawing/2014/main" id="{4866FB9D-CF25-4DA6-9712-6DEB0FF90B6E}"/>
              </a:ext>
            </a:extLst>
          </p:cNvPr>
          <p:cNvSpPr>
            <a:spLocks noGrp="1"/>
          </p:cNvSpPr>
          <p:nvPr>
            <p:ph idx="1"/>
          </p:nvPr>
        </p:nvSpPr>
        <p:spPr>
          <a:xfrm>
            <a:off x="457200" y="1371600"/>
            <a:ext cx="8229600" cy="5029200"/>
          </a:xfrm>
        </p:spPr>
        <p:txBody>
          <a:bodyPr/>
          <a:lstStyle/>
          <a:p>
            <a:r>
              <a:rPr lang="en-US" dirty="0"/>
              <a:t>Bring up your community-engaged work &amp; talk about yourself as a community-engaged scholar every chance you can</a:t>
            </a:r>
          </a:p>
          <a:p>
            <a:endParaRPr lang="en-US" sz="1000" dirty="0"/>
          </a:p>
          <a:p>
            <a:r>
              <a:rPr lang="en-US" dirty="0"/>
              <a:t>Think about the person you are talking to &amp; emphasize different CE points</a:t>
            </a:r>
          </a:p>
          <a:p>
            <a:pPr lvl="1"/>
            <a:r>
              <a:rPr lang="en-US" dirty="0"/>
              <a:t>Department chair—grants, student evaluations</a:t>
            </a:r>
          </a:p>
          <a:p>
            <a:pPr lvl="1"/>
            <a:r>
              <a:rPr lang="en-US" dirty="0"/>
              <a:t>Provost—community engagement and students</a:t>
            </a:r>
          </a:p>
          <a:p>
            <a:endParaRPr lang="en-US" sz="1000" dirty="0"/>
          </a:p>
          <a:p>
            <a:r>
              <a:rPr lang="en-US" dirty="0"/>
              <a:t>Cultivate a cheering support team—have them talk you up, so you aren’t always having to talk yourself up. Have some of these people be outside of your department and college.</a:t>
            </a:r>
          </a:p>
          <a:p>
            <a:endParaRPr lang="en-US" sz="1000" dirty="0"/>
          </a:p>
          <a:p>
            <a:r>
              <a:rPr lang="en-US" dirty="0"/>
              <a:t>Have your work known by others in your department and college, so when your materials come up for review, you are a known (not unknown) person</a:t>
            </a:r>
          </a:p>
          <a:p>
            <a:endParaRPr lang="en-US" sz="1000" dirty="0"/>
          </a:p>
          <a:p>
            <a:r>
              <a:rPr lang="en-US" dirty="0"/>
              <a:t>Link your community engagement to key questions in your discipline or fields</a:t>
            </a:r>
          </a:p>
          <a:p>
            <a:endParaRPr lang="en-US" dirty="0"/>
          </a:p>
        </p:txBody>
      </p:sp>
    </p:spTree>
    <p:extLst>
      <p:ext uri="{BB962C8B-B14F-4D97-AF65-F5344CB8AC3E}">
        <p14:creationId xmlns:p14="http://schemas.microsoft.com/office/powerpoint/2010/main" val="790240234"/>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290B-2AE4-AD84-82AD-894F90857DD1}"/>
              </a:ext>
            </a:extLst>
          </p:cNvPr>
          <p:cNvSpPr>
            <a:spLocks noGrp="1"/>
          </p:cNvSpPr>
          <p:nvPr>
            <p:ph type="title"/>
          </p:nvPr>
        </p:nvSpPr>
        <p:spPr/>
        <p:txBody>
          <a:bodyPr/>
          <a:lstStyle/>
          <a:p>
            <a:r>
              <a:rPr lang="en-US" dirty="0"/>
              <a:t>Link Your Review Materials to Institutional Plans and Policies</a:t>
            </a:r>
          </a:p>
        </p:txBody>
      </p:sp>
      <p:sp>
        <p:nvSpPr>
          <p:cNvPr id="3" name="Content Placeholder 2">
            <a:extLst>
              <a:ext uri="{FF2B5EF4-FFF2-40B4-BE49-F238E27FC236}">
                <a16:creationId xmlns:a16="http://schemas.microsoft.com/office/drawing/2014/main" id="{E200D8BD-68E8-2CEC-C07C-4FCE314B78C9}"/>
              </a:ext>
            </a:extLst>
          </p:cNvPr>
          <p:cNvSpPr>
            <a:spLocks noGrp="1"/>
          </p:cNvSpPr>
          <p:nvPr>
            <p:ph idx="1"/>
          </p:nvPr>
        </p:nvSpPr>
        <p:spPr>
          <a:xfrm>
            <a:off x="457200" y="1828800"/>
            <a:ext cx="8229600" cy="4419600"/>
          </a:xfrm>
        </p:spPr>
        <p:txBody>
          <a:bodyPr/>
          <a:lstStyle/>
          <a:p>
            <a:pPr marL="0" indent="0">
              <a:buNone/>
            </a:pPr>
            <a:r>
              <a:rPr lang="en-US" sz="2400" dirty="0"/>
              <a:t>Remember this is a 3</a:t>
            </a:r>
            <a:r>
              <a:rPr lang="en-US" sz="2400" baseline="30000" dirty="0"/>
              <a:t>rd</a:t>
            </a:r>
            <a:r>
              <a:rPr lang="en-US" sz="2400" dirty="0"/>
              <a:t> audience (institutional leadership)</a:t>
            </a:r>
          </a:p>
          <a:p>
            <a:endParaRPr lang="en-US" sz="2400" dirty="0"/>
          </a:p>
          <a:p>
            <a:r>
              <a:rPr lang="en-US" sz="2400" dirty="0"/>
              <a:t>What links can you make between your work and….</a:t>
            </a:r>
          </a:p>
          <a:p>
            <a:pPr lvl="1"/>
            <a:r>
              <a:rPr lang="en-US" sz="2200" dirty="0"/>
              <a:t>University strategic plan</a:t>
            </a:r>
          </a:p>
          <a:p>
            <a:pPr lvl="1"/>
            <a:r>
              <a:rPr lang="en-US" sz="2200" dirty="0"/>
              <a:t>College or departmental strategic plan</a:t>
            </a:r>
          </a:p>
          <a:p>
            <a:pPr lvl="1"/>
            <a:r>
              <a:rPr lang="en-US" sz="2200" dirty="0"/>
              <a:t>University Outreach and Engagement strategic plan</a:t>
            </a:r>
          </a:p>
          <a:p>
            <a:pPr lvl="1"/>
            <a:r>
              <a:rPr lang="en-US" sz="2200" dirty="0"/>
              <a:t>Extension strategic plan or priorities</a:t>
            </a:r>
          </a:p>
          <a:p>
            <a:pPr lvl="1"/>
            <a:r>
              <a:rPr lang="en-US" sz="2200" dirty="0"/>
              <a:t>Undergraduate learning goals/outcomes</a:t>
            </a:r>
          </a:p>
          <a:p>
            <a:pPr lvl="1"/>
            <a:r>
              <a:rPr lang="en-US" sz="2200" dirty="0"/>
              <a:t>Diversity, equity, and inclusion plans</a:t>
            </a:r>
          </a:p>
          <a:p>
            <a:pPr lvl="1"/>
            <a:r>
              <a:rPr lang="en-US" sz="2200" dirty="0"/>
              <a:t>What else?</a:t>
            </a:r>
          </a:p>
        </p:txBody>
      </p:sp>
    </p:spTree>
    <p:extLst>
      <p:ext uri="{BB962C8B-B14F-4D97-AF65-F5344CB8AC3E}">
        <p14:creationId xmlns:p14="http://schemas.microsoft.com/office/powerpoint/2010/main" val="1864627098"/>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Solicit Peer Review of Applied Products</a:t>
            </a:r>
          </a:p>
        </p:txBody>
      </p:sp>
      <p:sp>
        <p:nvSpPr>
          <p:cNvPr id="3" name="Content Placeholder 2"/>
          <p:cNvSpPr>
            <a:spLocks noGrp="1"/>
          </p:cNvSpPr>
          <p:nvPr>
            <p:ph idx="1"/>
          </p:nvPr>
        </p:nvSpPr>
        <p:spPr/>
        <p:txBody>
          <a:bodyPr/>
          <a:lstStyle/>
          <a:p>
            <a:r>
              <a:rPr lang="en-US" sz="2200" dirty="0"/>
              <a:t>Solicit review by well recognized academic and community leaders—through a blinded process</a:t>
            </a:r>
          </a:p>
          <a:p>
            <a:endParaRPr lang="en-US" sz="1000" dirty="0"/>
          </a:p>
          <a:p>
            <a:r>
              <a:rPr lang="en-US" sz="2200" dirty="0"/>
              <a:t>Work with Extension, if applicable, for review of your products and projects</a:t>
            </a:r>
          </a:p>
          <a:p>
            <a:endParaRPr lang="en-US" sz="1000" dirty="0"/>
          </a:p>
          <a:p>
            <a:r>
              <a:rPr lang="en-US" sz="2200" dirty="0"/>
              <a:t>Submit your Community Engaged Teaching Syllabus to Campus Compact for their review and national dissemination</a:t>
            </a:r>
          </a:p>
          <a:p>
            <a:endParaRPr lang="en-US" sz="1000" dirty="0"/>
          </a:p>
          <a:p>
            <a:r>
              <a:rPr lang="en-US" sz="2200" dirty="0"/>
              <a:t>Apply for college, university and disciplinary society awards that acknowledge excellence in community-engaged scholarship</a:t>
            </a:r>
          </a:p>
          <a:p>
            <a:endParaRPr lang="en-US" sz="2200" dirty="0"/>
          </a:p>
        </p:txBody>
      </p:sp>
    </p:spTree>
    <p:extLst>
      <p:ext uri="{BB962C8B-B14F-4D97-AF65-F5344CB8AC3E}">
        <p14:creationId xmlns:p14="http://schemas.microsoft.com/office/powerpoint/2010/main" val="1535813181"/>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Opening Thoughts </a:t>
            </a:r>
          </a:p>
        </p:txBody>
      </p:sp>
      <p:sp>
        <p:nvSpPr>
          <p:cNvPr id="4" name="Content Placeholder 3"/>
          <p:cNvSpPr>
            <a:spLocks noGrp="1"/>
          </p:cNvSpPr>
          <p:nvPr>
            <p:ph sz="half" idx="1"/>
          </p:nvPr>
        </p:nvSpPr>
        <p:spPr>
          <a:xfrm>
            <a:off x="475343" y="1488281"/>
            <a:ext cx="4613563" cy="4800600"/>
          </a:xfrm>
        </p:spPr>
        <p:txBody>
          <a:bodyPr/>
          <a:lstStyle/>
          <a:p>
            <a:pPr marL="0" indent="0">
              <a:buNone/>
            </a:pPr>
            <a:r>
              <a:rPr lang="en-US" sz="2400" dirty="0"/>
              <a:t>The quest for reappointment, promotion, and tenure if often talked about in the same ways as the quest for the Holy Grail:</a:t>
            </a:r>
          </a:p>
          <a:p>
            <a:pPr lvl="1"/>
            <a:r>
              <a:rPr lang="en-US" sz="2400" dirty="0"/>
              <a:t>Shrouded in mystery</a:t>
            </a:r>
          </a:p>
          <a:p>
            <a:pPr lvl="1"/>
            <a:r>
              <a:rPr lang="en-US" sz="2400" dirty="0"/>
              <a:t>Epic journey</a:t>
            </a:r>
          </a:p>
          <a:p>
            <a:pPr lvl="1"/>
            <a:r>
              <a:rPr lang="en-US" sz="2400" dirty="0"/>
              <a:t>Unexpected pitfalls</a:t>
            </a:r>
          </a:p>
          <a:p>
            <a:pPr lvl="1"/>
            <a:r>
              <a:rPr lang="en-US" sz="2400" dirty="0"/>
              <a:t>Significant uncertainty about actually reaching the final reward, despite valiant effort</a:t>
            </a:r>
          </a:p>
        </p:txBody>
      </p:sp>
      <p:pic>
        <p:nvPicPr>
          <p:cNvPr id="1026" name="Picture 2" descr="Image result for holy grail ima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2133600"/>
            <a:ext cx="3509963" cy="350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514135"/>
      </p:ext>
    </p:extLst>
  </p:cSld>
  <p:clrMapOvr>
    <a:masterClrMapping/>
  </p:clrMapOvr>
  <p:transitio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57BB-6DB2-42E3-AEB4-A188C11EC9C9}"/>
              </a:ext>
            </a:extLst>
          </p:cNvPr>
          <p:cNvSpPr>
            <a:spLocks noGrp="1"/>
          </p:cNvSpPr>
          <p:nvPr>
            <p:ph type="title"/>
          </p:nvPr>
        </p:nvSpPr>
        <p:spPr>
          <a:xfrm>
            <a:off x="457200" y="838200"/>
            <a:ext cx="8229600" cy="609600"/>
          </a:xfrm>
        </p:spPr>
        <p:txBody>
          <a:bodyPr/>
          <a:lstStyle/>
          <a:p>
            <a:r>
              <a:rPr lang="en-US" dirty="0"/>
              <a:t>Apply For National Awards, </a:t>
            </a:r>
            <a:br>
              <a:rPr lang="en-US" dirty="0"/>
            </a:br>
            <a:r>
              <a:rPr lang="en-US" dirty="0"/>
              <a:t>Start the habit as a graduate student</a:t>
            </a:r>
          </a:p>
        </p:txBody>
      </p:sp>
      <p:sp>
        <p:nvSpPr>
          <p:cNvPr id="3" name="Content Placeholder 2">
            <a:extLst>
              <a:ext uri="{FF2B5EF4-FFF2-40B4-BE49-F238E27FC236}">
                <a16:creationId xmlns:a16="http://schemas.microsoft.com/office/drawing/2014/main" id="{A79E7B7B-9FAE-4792-9222-8A7250E6CA4D}"/>
              </a:ext>
            </a:extLst>
          </p:cNvPr>
          <p:cNvSpPr>
            <a:spLocks noGrp="1"/>
          </p:cNvSpPr>
          <p:nvPr>
            <p:ph idx="1"/>
          </p:nvPr>
        </p:nvSpPr>
        <p:spPr>
          <a:xfrm>
            <a:off x="457200" y="1911531"/>
            <a:ext cx="8229600" cy="4267200"/>
          </a:xfrm>
        </p:spPr>
        <p:txBody>
          <a:bodyPr/>
          <a:lstStyle/>
          <a:p>
            <a:r>
              <a:rPr lang="en-US" dirty="0"/>
              <a:t>Engagement Scholarship Consortium</a:t>
            </a:r>
          </a:p>
          <a:p>
            <a:r>
              <a:rPr lang="en-US" dirty="0">
                <a:hlinkClick r:id="rId2"/>
              </a:rPr>
              <a:t>https://engagementscholarship.org/grants-and-awards/esc-awards-program</a:t>
            </a:r>
            <a:endParaRPr lang="en-US" dirty="0"/>
          </a:p>
          <a:p>
            <a:endParaRPr lang="en-US" dirty="0"/>
          </a:p>
          <a:p>
            <a:r>
              <a:rPr lang="en-US" dirty="0"/>
              <a:t>IARSLCE</a:t>
            </a:r>
          </a:p>
          <a:p>
            <a:r>
              <a:rPr lang="en-US" dirty="0">
                <a:hlinkClick r:id="rId3"/>
              </a:rPr>
              <a:t>https://www.researchslce.org/recognitions#:~:text=In%20recognition%20of%20exemplary%20contributions,approaches%20and%20all%20educational%20sectors</a:t>
            </a:r>
            <a:r>
              <a:rPr lang="en-US" dirty="0"/>
              <a:t>.</a:t>
            </a:r>
          </a:p>
          <a:p>
            <a:endParaRPr lang="en-US" dirty="0"/>
          </a:p>
          <a:p>
            <a:r>
              <a:rPr lang="en-US" dirty="0"/>
              <a:t>PAGE Fellow Imagining America</a:t>
            </a:r>
          </a:p>
          <a:p>
            <a:r>
              <a:rPr lang="en-US" dirty="0">
                <a:hlinkClick r:id="rId4"/>
              </a:rPr>
              <a:t>https://imaginingamerica.org/what-we-do/fellowships/page/</a:t>
            </a:r>
            <a:endParaRPr lang="en-US" dirty="0"/>
          </a:p>
          <a:p>
            <a:endParaRPr lang="en-US" dirty="0"/>
          </a:p>
          <a:p>
            <a:endParaRPr lang="en-US" dirty="0"/>
          </a:p>
        </p:txBody>
      </p:sp>
    </p:spTree>
    <p:extLst>
      <p:ext uri="{BB962C8B-B14F-4D97-AF65-F5344CB8AC3E}">
        <p14:creationId xmlns:p14="http://schemas.microsoft.com/office/powerpoint/2010/main" val="2772620590"/>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609600"/>
          </a:xfrm>
        </p:spPr>
        <p:txBody>
          <a:bodyPr/>
          <a:lstStyle/>
          <a:p>
            <a:pPr algn="ctr"/>
            <a:r>
              <a:rPr lang="en-US" dirty="0"/>
              <a:t>RPT Narrative Worksheet</a:t>
            </a:r>
          </a:p>
        </p:txBody>
      </p:sp>
      <p:pic>
        <p:nvPicPr>
          <p:cNvPr id="4" name="Content Placeholder 3" descr="First page of the RPT Narrative Strategy Worksheet, as a reminder for workshop participants to look at and work on this worksheet." title="RPT Narrative Strategy Worksheet."/>
          <p:cNvPicPr>
            <a:picLocks noGrp="1" noChangeAspect="1"/>
          </p:cNvPicPr>
          <p:nvPr>
            <p:ph idx="1"/>
          </p:nvPr>
        </p:nvPicPr>
        <p:blipFill rotWithShape="1">
          <a:blip r:embed="rId2"/>
          <a:srcRect l="14117" t="28170" r="64547" b="7440"/>
          <a:stretch/>
        </p:blipFill>
        <p:spPr>
          <a:xfrm>
            <a:off x="1600200" y="1447800"/>
            <a:ext cx="6218186" cy="5277853"/>
          </a:xfrm>
          <a:prstGeom prst="rect">
            <a:avLst/>
          </a:prstGeom>
          <a:ln w="57150">
            <a:solidFill>
              <a:schemeClr val="tx1"/>
            </a:solidFill>
          </a:ln>
        </p:spPr>
      </p:pic>
    </p:spTree>
    <p:extLst>
      <p:ext uri="{BB962C8B-B14F-4D97-AF65-F5344CB8AC3E}">
        <p14:creationId xmlns:p14="http://schemas.microsoft.com/office/powerpoint/2010/main" val="918102596"/>
      </p:ext>
    </p:extLst>
  </p:cSld>
  <p:clrMapOvr>
    <a:masterClrMapping/>
  </p:clrMapOvr>
  <p:transitio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D3D1-B93A-48B2-84E8-C2031A0AEFAF}"/>
              </a:ext>
            </a:extLst>
          </p:cNvPr>
          <p:cNvSpPr>
            <a:spLocks noGrp="1"/>
          </p:cNvSpPr>
          <p:nvPr>
            <p:ph type="title"/>
          </p:nvPr>
        </p:nvSpPr>
        <p:spPr/>
        <p:txBody>
          <a:bodyPr/>
          <a:lstStyle/>
          <a:p>
            <a:r>
              <a:rPr lang="en-US" dirty="0"/>
              <a:t>Pause to Reflect…</a:t>
            </a:r>
          </a:p>
        </p:txBody>
      </p:sp>
      <p:sp>
        <p:nvSpPr>
          <p:cNvPr id="3" name="Content Placeholder 2">
            <a:extLst>
              <a:ext uri="{FF2B5EF4-FFF2-40B4-BE49-F238E27FC236}">
                <a16:creationId xmlns:a16="http://schemas.microsoft.com/office/drawing/2014/main" id="{0F37F45F-19C9-47CC-B4FA-3EDCFE2C6E48}"/>
              </a:ext>
            </a:extLst>
          </p:cNvPr>
          <p:cNvSpPr>
            <a:spLocks noGrp="1"/>
          </p:cNvSpPr>
          <p:nvPr>
            <p:ph idx="1"/>
          </p:nvPr>
        </p:nvSpPr>
        <p:spPr>
          <a:xfrm>
            <a:off x="457200" y="1633220"/>
            <a:ext cx="5562600" cy="2209800"/>
          </a:xfrm>
        </p:spPr>
        <p:txBody>
          <a:bodyPr/>
          <a:lstStyle/>
          <a:p>
            <a:r>
              <a:rPr lang="en-US" sz="2400" b="1" dirty="0"/>
              <a:t>What are one or two new things you learned about preparing for performance reviews and/or RPT?</a:t>
            </a:r>
          </a:p>
          <a:p>
            <a:endParaRPr lang="en-US" sz="2400" b="1" dirty="0"/>
          </a:p>
          <a:p>
            <a:endParaRPr lang="en-US" sz="2400" b="1" dirty="0"/>
          </a:p>
          <a:p>
            <a:r>
              <a:rPr lang="en-US" sz="2400" b="1" dirty="0"/>
              <a:t>What are next steps you’ll take?</a:t>
            </a:r>
          </a:p>
          <a:p>
            <a:endParaRPr lang="en-US" sz="2400" b="1"/>
          </a:p>
          <a:p>
            <a:endParaRPr lang="en-US" sz="2400" b="1" dirty="0"/>
          </a:p>
          <a:p>
            <a:r>
              <a:rPr lang="en-US" sz="2400" b="1" dirty="0"/>
              <a:t>What opportunities does the ESC conference hold for you to learn more about navigating performance reviews and RPT?</a:t>
            </a:r>
          </a:p>
        </p:txBody>
      </p:sp>
      <p:pic>
        <p:nvPicPr>
          <p:cNvPr id="5" name="Picture 2" descr="Circle image of two brown hands. Hand on the left holds an image of a silhouette of human head made of gears that are slowly dumping into the brown hand on the right that is catching them.&#10;&#10;This image is used to indicate a time where we debrief an activity &amp; identify interesting ideas from a group brainstorm.">
            <a:extLst>
              <a:ext uri="{FF2B5EF4-FFF2-40B4-BE49-F238E27FC236}">
                <a16:creationId xmlns:a16="http://schemas.microsoft.com/office/drawing/2014/main" id="{325DAB7C-134D-E7DA-F4E0-4459A8E9F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9880"/>
            <a:ext cx="2563396" cy="264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78105"/>
      </p:ext>
    </p:extLst>
  </p:cSld>
  <p:clrMapOvr>
    <a:masterClrMapping/>
  </p:clrMapOvr>
  <p:transition spd="med">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296779" y="533400"/>
            <a:ext cx="8229600" cy="609600"/>
          </a:xfrm>
        </p:spPr>
        <p:txBody>
          <a:bodyPr/>
          <a:lstStyle/>
          <a:p>
            <a:r>
              <a:rPr lang="en-US" dirty="0"/>
              <a:t>References</a:t>
            </a:r>
          </a:p>
        </p:txBody>
      </p:sp>
      <p:sp>
        <p:nvSpPr>
          <p:cNvPr id="6" name="Content Placeholder 5"/>
          <p:cNvSpPr>
            <a:spLocks noGrp="1"/>
          </p:cNvSpPr>
          <p:nvPr>
            <p:ph idx="1"/>
          </p:nvPr>
        </p:nvSpPr>
        <p:spPr>
          <a:xfrm>
            <a:off x="457200" y="1143000"/>
            <a:ext cx="8610600" cy="5638800"/>
          </a:xfrm>
        </p:spPr>
        <p:txBody>
          <a:bodyPr/>
          <a:lstStyle/>
          <a:p>
            <a:pPr marL="466725" lvl="0" indent="-466725">
              <a:buNone/>
            </a:pPr>
            <a:r>
              <a:rPr lang="en-US" sz="2200" dirty="0" err="1">
                <a:ea typeface="Calibri" pitchFamily="34" charset="0"/>
                <a:cs typeface="Times New Roman" pitchFamily="18" charset="0"/>
              </a:rPr>
              <a:t>Calleson</a:t>
            </a:r>
            <a:r>
              <a:rPr lang="en-US" sz="2200" dirty="0">
                <a:ea typeface="Calibri" pitchFamily="34" charset="0"/>
                <a:cs typeface="Times New Roman" pitchFamily="18" charset="0"/>
              </a:rPr>
              <a:t>, D., </a:t>
            </a:r>
            <a:r>
              <a:rPr lang="en-US" sz="2200" dirty="0" err="1">
                <a:ea typeface="Calibri" pitchFamily="34" charset="0"/>
                <a:cs typeface="Times New Roman" pitchFamily="18" charset="0"/>
              </a:rPr>
              <a:t>Kauper</a:t>
            </a:r>
            <a:r>
              <a:rPr lang="en-US" sz="2200" dirty="0">
                <a:ea typeface="Calibri" pitchFamily="34" charset="0"/>
                <a:cs typeface="Times New Roman" pitchFamily="18" charset="0"/>
              </a:rPr>
              <a:t>-Brown, J., &amp; </a:t>
            </a:r>
            <a:r>
              <a:rPr lang="en-US" sz="2200" dirty="0" err="1">
                <a:ea typeface="Calibri" pitchFamily="34" charset="0"/>
                <a:cs typeface="Times New Roman" pitchFamily="18" charset="0"/>
              </a:rPr>
              <a:t>Seifer</a:t>
            </a:r>
            <a:r>
              <a:rPr lang="en-US" sz="2200" dirty="0">
                <a:ea typeface="Calibri" pitchFamily="34" charset="0"/>
                <a:cs typeface="Times New Roman" pitchFamily="18" charset="0"/>
              </a:rPr>
              <a:t>, S.D. (2005). </a:t>
            </a:r>
            <a:r>
              <a:rPr lang="en-US" sz="2200" i="1" dirty="0">
                <a:ea typeface="Calibri" pitchFamily="34" charset="0"/>
                <a:cs typeface="Times New Roman" pitchFamily="18" charset="0"/>
              </a:rPr>
              <a:t>Community-Engaged Scholarship Toolkit</a:t>
            </a:r>
            <a:r>
              <a:rPr lang="en-US" sz="2200" dirty="0">
                <a:ea typeface="Calibri" pitchFamily="34" charset="0"/>
                <a:cs typeface="Times New Roman" pitchFamily="18" charset="0"/>
              </a:rPr>
              <a:t>. Seattle, WA: Community-Campus Partnerships for Health. Retrieved from: </a:t>
            </a:r>
            <a:r>
              <a:rPr lang="en-US" sz="2200" dirty="0">
                <a:ea typeface="Calibri" pitchFamily="34" charset="0"/>
                <a:cs typeface="Times New Roman" pitchFamily="18" charset="0"/>
                <a:hlinkClick r:id="rId3"/>
              </a:rPr>
              <a:t>https://ccph.memberclicks.net/ces-toolkit</a:t>
            </a:r>
            <a:r>
              <a:rPr lang="en-US" sz="2200" dirty="0">
                <a:ea typeface="Calibri" pitchFamily="34" charset="0"/>
                <a:cs typeface="Times New Roman" pitchFamily="18" charset="0"/>
              </a:rPr>
              <a:t>.</a:t>
            </a:r>
          </a:p>
          <a:p>
            <a:pPr marL="466725" lvl="0" indent="-466725">
              <a:buNone/>
            </a:pPr>
            <a:r>
              <a:rPr lang="en-US" sz="2200" dirty="0">
                <a:ea typeface="Calibri" pitchFamily="34" charset="0"/>
                <a:cs typeface="Times New Roman" pitchFamily="18" charset="0"/>
              </a:rPr>
              <a:t>Doberneck, D. M. (2016). Are we there yet?” Outreach and engagement in the Consortium for Institutional Cooperation Promotion and Tenure Policies. </a:t>
            </a:r>
            <a:r>
              <a:rPr lang="en-US" sz="2200" i="1" dirty="0">
                <a:ea typeface="Calibri" pitchFamily="34" charset="0"/>
                <a:cs typeface="Times New Roman" pitchFamily="18" charset="0"/>
              </a:rPr>
              <a:t>Journal of Community Engaged Scholarship 9</a:t>
            </a:r>
            <a:r>
              <a:rPr lang="en-US" sz="2200" dirty="0">
                <a:ea typeface="Calibri" pitchFamily="34" charset="0"/>
                <a:cs typeface="Times New Roman" pitchFamily="18" charset="0"/>
              </a:rPr>
              <a:t>(1), 8-18.</a:t>
            </a:r>
          </a:p>
          <a:p>
            <a:pPr marL="466725" lvl="0" indent="-466725">
              <a:buNone/>
            </a:pPr>
            <a:r>
              <a:rPr lang="en-US" sz="2200" dirty="0">
                <a:ea typeface="Calibri" pitchFamily="34" charset="0"/>
                <a:cs typeface="Times New Roman" pitchFamily="18" charset="0"/>
              </a:rPr>
              <a:t>Driscoll, A.,&amp; Lynton, E. (1999). </a:t>
            </a:r>
            <a:r>
              <a:rPr lang="en-US" sz="2200" i="1" dirty="0">
                <a:ea typeface="Calibri" pitchFamily="34" charset="0"/>
                <a:cs typeface="Times New Roman" pitchFamily="18" charset="0"/>
              </a:rPr>
              <a:t>Making outreach visible: A guide for documenting professional service and outreach</a:t>
            </a:r>
            <a:r>
              <a:rPr lang="en-US" sz="2200" dirty="0">
                <a:ea typeface="Calibri" pitchFamily="34" charset="0"/>
                <a:cs typeface="Times New Roman" pitchFamily="18" charset="0"/>
              </a:rPr>
              <a:t>. Washington, DC: American Association for Higher Education.</a:t>
            </a:r>
          </a:p>
          <a:p>
            <a:pPr marL="466725" lvl="0" indent="-466725">
              <a:buNone/>
            </a:pPr>
            <a:r>
              <a:rPr lang="en-US" sz="2200" dirty="0">
                <a:ea typeface="Calibri" pitchFamily="34" charset="0"/>
                <a:cs typeface="Times New Roman" pitchFamily="18" charset="0"/>
              </a:rPr>
              <a:t>Franz, N. K. (2011). Tips for constructing a promotion and tenure dossier that documents engaged scholarship endeavors. </a:t>
            </a:r>
            <a:r>
              <a:rPr lang="en-US" sz="2200" i="1" dirty="0">
                <a:ea typeface="Calibri" pitchFamily="34" charset="0"/>
                <a:cs typeface="Times New Roman" pitchFamily="18" charset="0"/>
              </a:rPr>
              <a:t>Journal of Higher Education Outreach and Engagement 15</a:t>
            </a:r>
            <a:r>
              <a:rPr lang="en-US" sz="2200" dirty="0">
                <a:ea typeface="Calibri" pitchFamily="34" charset="0"/>
                <a:cs typeface="Times New Roman" pitchFamily="18" charset="0"/>
              </a:rPr>
              <a:t>(3), 15-29.</a:t>
            </a:r>
          </a:p>
        </p:txBody>
      </p:sp>
    </p:spTree>
    <p:extLst>
      <p:ext uri="{BB962C8B-B14F-4D97-AF65-F5344CB8AC3E}">
        <p14:creationId xmlns:p14="http://schemas.microsoft.com/office/powerpoint/2010/main" val="3847563857"/>
      </p:ext>
    </p:extLst>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09600"/>
          </a:xfrm>
        </p:spPr>
        <p:txBody>
          <a:bodyPr/>
          <a:lstStyle/>
          <a:p>
            <a:r>
              <a:rPr lang="en-US" dirty="0"/>
              <a:t>References, Continued</a:t>
            </a:r>
          </a:p>
        </p:txBody>
      </p:sp>
      <p:sp>
        <p:nvSpPr>
          <p:cNvPr id="5" name="Content Placeholder 4"/>
          <p:cNvSpPr>
            <a:spLocks noGrp="1"/>
          </p:cNvSpPr>
          <p:nvPr>
            <p:ph idx="1"/>
          </p:nvPr>
        </p:nvSpPr>
        <p:spPr>
          <a:xfrm>
            <a:off x="488414" y="1371600"/>
            <a:ext cx="8458200" cy="4724400"/>
          </a:xfrm>
        </p:spPr>
        <p:txBody>
          <a:bodyPr/>
          <a:lstStyle/>
          <a:p>
            <a:pPr marL="466725" indent="-466725">
              <a:buNone/>
            </a:pPr>
            <a:r>
              <a:rPr lang="en-US" sz="2400" dirty="0"/>
              <a:t>Freeman, E., Gust, S., &amp; </a:t>
            </a:r>
            <a:r>
              <a:rPr lang="en-US" sz="2400" dirty="0" err="1"/>
              <a:t>Aloshe</a:t>
            </a:r>
            <a:r>
              <a:rPr lang="en-US" sz="2400" dirty="0"/>
              <a:t>, D. (2009). Why faculty promotion and tenure matters to community partners. </a:t>
            </a:r>
            <a:r>
              <a:rPr lang="en-US" sz="2400" i="1" dirty="0"/>
              <a:t>Metropolitan Universities 20</a:t>
            </a:r>
            <a:r>
              <a:rPr lang="en-US" sz="2400" dirty="0"/>
              <a:t>(2), 87-103.</a:t>
            </a:r>
          </a:p>
          <a:p>
            <a:pPr marL="466725" indent="-466725">
              <a:buNone/>
            </a:pPr>
            <a:r>
              <a:rPr lang="en-US" sz="2200" dirty="0" err="1"/>
              <a:t>Glassick</a:t>
            </a:r>
            <a:r>
              <a:rPr lang="en-US" sz="2200" dirty="0"/>
              <a:t>, C. , Huber, M., &amp; </a:t>
            </a:r>
            <a:r>
              <a:rPr lang="en-US" sz="2200" dirty="0" err="1"/>
              <a:t>Maeroff</a:t>
            </a:r>
            <a:r>
              <a:rPr lang="en-US" sz="2200" dirty="0"/>
              <a:t>, G. (1997). </a:t>
            </a:r>
            <a:r>
              <a:rPr lang="en-US" sz="2200" i="1" dirty="0"/>
              <a:t>Scholarship Assessed: Evaluation of the Professoriate. </a:t>
            </a:r>
            <a:r>
              <a:rPr lang="en-US" sz="2200" dirty="0"/>
              <a:t>San Francisco, CA: </a:t>
            </a:r>
            <a:r>
              <a:rPr lang="en-US" sz="2200" dirty="0" err="1"/>
              <a:t>Jossey</a:t>
            </a:r>
            <a:r>
              <a:rPr lang="en-US" sz="2200" dirty="0"/>
              <a:t> Bass.</a:t>
            </a:r>
          </a:p>
          <a:p>
            <a:pPr marL="466725" indent="-466725">
              <a:buNone/>
            </a:pPr>
            <a:r>
              <a:rPr lang="en-US" sz="2200" dirty="0"/>
              <a:t>Jordan, C. (Ed.) (2007). </a:t>
            </a:r>
            <a:r>
              <a:rPr lang="en-US" sz="2200" i="1" dirty="0"/>
              <a:t>Community engaged scholarship review, promotion, and tenure package</a:t>
            </a:r>
            <a:r>
              <a:rPr lang="en-US" sz="2200" dirty="0"/>
              <a:t>. Peer Review Working Group. Community Engaged Scholarship for Health Collaborative, Community-Campus Partnerships for Health. Retrieved from: </a:t>
            </a:r>
            <a:r>
              <a:rPr lang="en-US" sz="2200" dirty="0">
                <a:hlinkClick r:id="rId2"/>
              </a:rPr>
              <a:t>https://depts.washington.edu/ccph/pdf_files/CES_RPT_Package.pdf</a:t>
            </a:r>
            <a:r>
              <a:rPr lang="en-US" sz="2200" dirty="0"/>
              <a:t>.</a:t>
            </a:r>
          </a:p>
        </p:txBody>
      </p:sp>
    </p:spTree>
    <p:extLst>
      <p:ext uri="{BB962C8B-B14F-4D97-AF65-F5344CB8AC3E}">
        <p14:creationId xmlns:p14="http://schemas.microsoft.com/office/powerpoint/2010/main" val="3553130119"/>
      </p:ext>
    </p:extLst>
  </p:cSld>
  <p:clrMapOvr>
    <a:masterClrMapping/>
  </p:clrMapOvr>
  <p:transition spd="med">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457200" y="1447800"/>
            <a:ext cx="8229600" cy="4724400"/>
          </a:xfrm>
        </p:spPr>
        <p:txBody>
          <a:bodyPr/>
          <a:lstStyle/>
          <a:p>
            <a:pPr marL="466725" indent="-466725">
              <a:buNone/>
            </a:pPr>
            <a:r>
              <a:rPr lang="en-US" sz="2200" dirty="0" err="1"/>
              <a:t>Seifer</a:t>
            </a:r>
            <a:r>
              <a:rPr lang="en-US" sz="2200" dirty="0"/>
              <a:t>, S. D. (2007). Making the best case for community-engaged scholarship in promotion and tenure review. In M. </a:t>
            </a:r>
            <a:r>
              <a:rPr lang="en-US" sz="2200" dirty="0" err="1"/>
              <a:t>Minkler</a:t>
            </a:r>
            <a:r>
              <a:rPr lang="en-US" sz="2200" dirty="0"/>
              <a:t> &amp; N. Wallerstein (Eds.). </a:t>
            </a:r>
            <a:r>
              <a:rPr lang="en-US" sz="2200" i="1" dirty="0"/>
              <a:t>Community-based Participatory Research for Health: From Practice to Outcomes, 2</a:t>
            </a:r>
            <a:r>
              <a:rPr lang="en-US" sz="2200" i="1" baseline="30000" dirty="0"/>
              <a:t>nd</a:t>
            </a:r>
            <a:r>
              <a:rPr lang="en-US" sz="2200" i="1" dirty="0"/>
              <a:t> edition</a:t>
            </a:r>
            <a:r>
              <a:rPr lang="en-US" sz="2200" dirty="0"/>
              <a:t> (pp. 425-430). San Francisco, CA: </a:t>
            </a:r>
            <a:r>
              <a:rPr lang="en-US" sz="2200" dirty="0" err="1"/>
              <a:t>Jossey</a:t>
            </a:r>
            <a:r>
              <a:rPr lang="en-US" sz="2200" dirty="0"/>
              <a:t>-Bass.</a:t>
            </a:r>
          </a:p>
          <a:p>
            <a:pPr marL="466725" indent="-466725">
              <a:buNone/>
            </a:pPr>
            <a:r>
              <a:rPr lang="en-US" sz="2200" dirty="0">
                <a:ea typeface="Calibri" pitchFamily="34" charset="0"/>
                <a:cs typeface="Times New Roman" pitchFamily="18" charset="0"/>
              </a:rPr>
              <a:t>University of Massachusetts-Boston, CLA Tenure Track Faculty Task Force. (2005). </a:t>
            </a:r>
            <a:r>
              <a:rPr lang="en-US" sz="2200" i="1" dirty="0">
                <a:ea typeface="Calibri" pitchFamily="34" charset="0"/>
                <a:cs typeface="Times New Roman" pitchFamily="18" charset="0"/>
              </a:rPr>
              <a:t>On Track Suggestions and Information for Faculty Anticipating Fourth Year or Tenure Review in the College of Liberal Arts</a:t>
            </a:r>
            <a:r>
              <a:rPr lang="en-US" sz="2200" dirty="0">
                <a:ea typeface="Calibri" pitchFamily="34" charset="0"/>
                <a:cs typeface="Times New Roman" pitchFamily="18" charset="0"/>
              </a:rPr>
              <a:t>. Retrieved from: https://www.umb.edu/academics/cla/info_for_faculty/junior_faculty_task_force.</a:t>
            </a:r>
          </a:p>
          <a:p>
            <a:pPr marL="466725" indent="-466725">
              <a:buNone/>
            </a:pPr>
            <a:endParaRPr lang="en-US" sz="2200" dirty="0"/>
          </a:p>
        </p:txBody>
      </p:sp>
    </p:spTree>
    <p:extLst>
      <p:ext uri="{BB962C8B-B14F-4D97-AF65-F5344CB8AC3E}">
        <p14:creationId xmlns:p14="http://schemas.microsoft.com/office/powerpoint/2010/main" val="3488834820"/>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90600"/>
            <a:ext cx="7772400" cy="1371600"/>
          </a:xfrm>
        </p:spPr>
        <p:txBody>
          <a:bodyPr/>
          <a:lstStyle/>
          <a:p>
            <a:pPr algn="ctr"/>
            <a:r>
              <a:rPr lang="en-US" dirty="0"/>
              <a:t>What is Reappointment, Promotion, and Tenure?</a:t>
            </a:r>
          </a:p>
        </p:txBody>
      </p:sp>
      <p:sp>
        <p:nvSpPr>
          <p:cNvPr id="5" name="Text Placeholder 4"/>
          <p:cNvSpPr>
            <a:spLocks noGrp="1"/>
          </p:cNvSpPr>
          <p:nvPr>
            <p:ph type="body" idx="1"/>
          </p:nvPr>
        </p:nvSpPr>
        <p:spPr>
          <a:xfrm>
            <a:off x="685800" y="2819400"/>
            <a:ext cx="7772400" cy="1500187"/>
          </a:xfrm>
        </p:spPr>
        <p:txBody>
          <a:bodyPr/>
          <a:lstStyle/>
          <a:p>
            <a:pPr algn="ctr"/>
            <a:r>
              <a:rPr lang="en-US" sz="2200" dirty="0"/>
              <a:t>Faculty, peer, and administrative review of junior faculty to judge the quality of their accomplishments and the potential of their future success at the institution</a:t>
            </a:r>
          </a:p>
        </p:txBody>
      </p:sp>
    </p:spTree>
    <p:extLst>
      <p:ext uri="{BB962C8B-B14F-4D97-AF65-F5344CB8AC3E}">
        <p14:creationId xmlns:p14="http://schemas.microsoft.com/office/powerpoint/2010/main" val="2209168281"/>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RPT Decisions</a:t>
            </a:r>
            <a:br>
              <a:rPr lang="en-US" dirty="0"/>
            </a:br>
            <a:r>
              <a:rPr lang="en-US" sz="2000" dirty="0"/>
              <a:t>Michigan State University, 2013, pg. 2</a:t>
            </a:r>
          </a:p>
        </p:txBody>
      </p:sp>
      <p:sp>
        <p:nvSpPr>
          <p:cNvPr id="3" name="Content Placeholder 2"/>
          <p:cNvSpPr>
            <a:spLocks noGrp="1"/>
          </p:cNvSpPr>
          <p:nvPr>
            <p:ph idx="1"/>
          </p:nvPr>
        </p:nvSpPr>
        <p:spPr>
          <a:xfrm>
            <a:off x="457200" y="1905000"/>
            <a:ext cx="8229600" cy="3276600"/>
          </a:xfrm>
        </p:spPr>
        <p:txBody>
          <a:bodyPr/>
          <a:lstStyle/>
          <a:p>
            <a:pPr marL="0" indent="0">
              <a:buNone/>
            </a:pPr>
            <a:r>
              <a:rPr lang="en-US" sz="2400" dirty="0"/>
              <a:t>“Decisions to promote and tenure faculty members are </a:t>
            </a:r>
            <a:r>
              <a:rPr lang="en-US" sz="2400" b="1" dirty="0"/>
              <a:t>the most important </a:t>
            </a:r>
            <a:r>
              <a:rPr lang="en-US" sz="2400" dirty="0"/>
              <a:t>made by the University, for they will determine the [University’s] </a:t>
            </a:r>
            <a:r>
              <a:rPr lang="en-US" sz="2400" b="1" dirty="0"/>
              <a:t>reputation and prominence </a:t>
            </a:r>
            <a:r>
              <a:rPr lang="en-US" sz="2400" dirty="0"/>
              <a:t>for many years to come. </a:t>
            </a:r>
          </a:p>
          <a:p>
            <a:pPr marL="0" indent="0">
              <a:buNone/>
            </a:pPr>
            <a:endParaRPr lang="en-US" sz="1000" dirty="0"/>
          </a:p>
          <a:p>
            <a:pPr marL="0" indent="0">
              <a:buNone/>
            </a:pPr>
            <a:r>
              <a:rPr lang="en-US" sz="2400" dirty="0"/>
              <a:t>Departments, schools, and colleges are expected to </a:t>
            </a:r>
            <a:r>
              <a:rPr lang="en-US" sz="2400" b="1" dirty="0"/>
              <a:t>apply rigorous standards </a:t>
            </a:r>
            <a:r>
              <a:rPr lang="en-US" sz="2400" dirty="0"/>
              <a:t>and to refrain from doubtful recommendations for reappointment, promotion, and tenure.”</a:t>
            </a:r>
          </a:p>
        </p:txBody>
      </p:sp>
    </p:spTree>
    <p:extLst>
      <p:ext uri="{BB962C8B-B14F-4D97-AF65-F5344CB8AC3E}">
        <p14:creationId xmlns:p14="http://schemas.microsoft.com/office/powerpoint/2010/main" val="223362585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and Standards</a:t>
            </a:r>
            <a:br>
              <a:rPr lang="en-US" dirty="0"/>
            </a:br>
            <a:r>
              <a:rPr lang="en-US" sz="2000" dirty="0"/>
              <a:t>Michigan State University, 2013, pg. 12</a:t>
            </a:r>
          </a:p>
        </p:txBody>
      </p:sp>
      <p:sp>
        <p:nvSpPr>
          <p:cNvPr id="3" name="Content Placeholder 2"/>
          <p:cNvSpPr>
            <a:spLocks noGrp="1"/>
          </p:cNvSpPr>
          <p:nvPr>
            <p:ph idx="1"/>
          </p:nvPr>
        </p:nvSpPr>
        <p:spPr>
          <a:xfrm>
            <a:off x="457200" y="1752600"/>
            <a:ext cx="8229600" cy="3962400"/>
          </a:xfrm>
        </p:spPr>
        <p:txBody>
          <a:bodyPr/>
          <a:lstStyle/>
          <a:p>
            <a:pPr marL="0" indent="0">
              <a:buNone/>
            </a:pPr>
            <a:r>
              <a:rPr lang="en-US" sz="2400" dirty="0"/>
              <a:t>“Departments, schools, and colleges are required to base decisions for reappointment, promotion, and tenure on </a:t>
            </a:r>
            <a:r>
              <a:rPr lang="en-US" sz="2400" b="1" dirty="0"/>
              <a:t>criteria and procedures </a:t>
            </a:r>
            <a:r>
              <a:rPr lang="en-US" sz="2400" dirty="0"/>
              <a:t>that are </a:t>
            </a:r>
            <a:r>
              <a:rPr lang="en-US" sz="2400" b="1" dirty="0"/>
              <a:t>clearly formulated, objective, relevant</a:t>
            </a:r>
            <a:r>
              <a:rPr lang="en-US" sz="2400" dirty="0"/>
              <a:t>, and </a:t>
            </a:r>
            <a:r>
              <a:rPr lang="en-US" sz="2400" b="1" dirty="0"/>
              <a:t>made known </a:t>
            </a:r>
            <a:r>
              <a:rPr lang="en-US" sz="2400" dirty="0"/>
              <a:t>to all faculty members.”</a:t>
            </a:r>
          </a:p>
          <a:p>
            <a:pPr marL="0" indent="0">
              <a:buNone/>
            </a:pPr>
            <a:endParaRPr lang="en-US" sz="1000" dirty="0"/>
          </a:p>
          <a:p>
            <a:pPr marL="0" indent="0">
              <a:buNone/>
            </a:pPr>
            <a:r>
              <a:rPr lang="en-US" sz="2400" dirty="0"/>
              <a:t>“It is critical that </a:t>
            </a:r>
            <a:r>
              <a:rPr lang="en-US" sz="2400" b="1" dirty="0"/>
              <a:t>faculty learn </a:t>
            </a:r>
            <a:r>
              <a:rPr lang="en-US" sz="2400" dirty="0"/>
              <a:t>about the </a:t>
            </a:r>
            <a:r>
              <a:rPr lang="en-US" sz="2400" b="1" dirty="0"/>
              <a:t>standards</a:t>
            </a:r>
            <a:r>
              <a:rPr lang="en-US" sz="2400" dirty="0"/>
              <a:t> and </a:t>
            </a:r>
            <a:r>
              <a:rPr lang="en-US" sz="2400" b="1" dirty="0"/>
              <a:t>criteria</a:t>
            </a:r>
            <a:r>
              <a:rPr lang="en-US" sz="2400" dirty="0"/>
              <a:t> in their department/school and/or college.”</a:t>
            </a:r>
          </a:p>
          <a:p>
            <a:pPr lvl="1"/>
            <a:r>
              <a:rPr lang="en-US" sz="2200" dirty="0"/>
              <a:t>Administrative briefings (i.e., department chair)</a:t>
            </a:r>
          </a:p>
          <a:p>
            <a:pPr lvl="1"/>
            <a:r>
              <a:rPr lang="en-US" sz="2200" dirty="0"/>
              <a:t>Campus workshops</a:t>
            </a:r>
          </a:p>
          <a:p>
            <a:pPr lvl="1"/>
            <a:r>
              <a:rPr lang="en-US" sz="2200" dirty="0"/>
              <a:t>Mentoring (formally and informally)</a:t>
            </a:r>
          </a:p>
          <a:p>
            <a:pPr lvl="1"/>
            <a:r>
              <a:rPr lang="en-US" sz="2200" dirty="0"/>
              <a:t>Peer conversations (again, formal and informal)</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487781532"/>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dirty="0"/>
              <a:t>Written Policies Sometimes Include Additional Guidance</a:t>
            </a:r>
          </a:p>
        </p:txBody>
      </p:sp>
      <p:sp>
        <p:nvSpPr>
          <p:cNvPr id="3" name="Content Placeholder 2"/>
          <p:cNvSpPr>
            <a:spLocks noGrp="1"/>
          </p:cNvSpPr>
          <p:nvPr>
            <p:ph idx="1"/>
          </p:nvPr>
        </p:nvSpPr>
        <p:spPr>
          <a:xfrm>
            <a:off x="457200" y="1981200"/>
            <a:ext cx="8229600" cy="4648200"/>
          </a:xfrm>
        </p:spPr>
        <p:txBody>
          <a:bodyPr/>
          <a:lstStyle/>
          <a:p>
            <a:r>
              <a:rPr lang="en-US" sz="2400" dirty="0"/>
              <a:t>At most Colleges or Universities, RPT policies must be approved by Academic Governance. On unionized campuses, RPT policies are part of the negotiated contract between the institution of higher education and faculty.</a:t>
            </a:r>
          </a:p>
          <a:p>
            <a:endParaRPr lang="en-US" sz="1000" dirty="0"/>
          </a:p>
          <a:p>
            <a:r>
              <a:rPr lang="en-US" sz="2400" dirty="0"/>
              <a:t>At some universities, policies are not officially amended but institutional leaders include instructions to RPT committee members as “</a:t>
            </a:r>
            <a:r>
              <a:rPr lang="en-US" sz="2400" b="1" dirty="0"/>
              <a:t>additional guidance</a:t>
            </a:r>
            <a:r>
              <a:rPr lang="en-US" sz="2400" dirty="0"/>
              <a:t>.”</a:t>
            </a:r>
          </a:p>
        </p:txBody>
      </p:sp>
    </p:spTree>
    <p:extLst>
      <p:ext uri="{BB962C8B-B14F-4D97-AF65-F5344CB8AC3E}">
        <p14:creationId xmlns:p14="http://schemas.microsoft.com/office/powerpoint/2010/main" val="3481461193"/>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0" name="Picture 2" descr="image of an iceberg in the shape of a question mark, with most of the question mark below the surface of the wa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1000" y="1295400"/>
            <a:ext cx="4612196"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5334000" y="1371600"/>
            <a:ext cx="3581400" cy="4953000"/>
          </a:xfrm>
        </p:spPr>
        <p:txBody>
          <a:bodyPr/>
          <a:lstStyle/>
          <a:p>
            <a:r>
              <a:rPr lang="en-US" sz="2400" b="1" dirty="0"/>
              <a:t>Explicit</a:t>
            </a:r>
            <a:r>
              <a:rPr lang="en-US" sz="2400" dirty="0"/>
              <a:t>—above the water line</a:t>
            </a:r>
          </a:p>
          <a:p>
            <a:endParaRPr lang="en-US" sz="1000" dirty="0"/>
          </a:p>
          <a:p>
            <a:r>
              <a:rPr lang="en-US" sz="2400" b="1" dirty="0"/>
              <a:t>Implici</a:t>
            </a:r>
            <a:r>
              <a:rPr lang="en-US" sz="2400" dirty="0"/>
              <a:t>t—below the water line</a:t>
            </a:r>
          </a:p>
          <a:p>
            <a:endParaRPr lang="en-US" sz="1000" dirty="0"/>
          </a:p>
          <a:p>
            <a:r>
              <a:rPr lang="en-US" sz="2400" dirty="0"/>
              <a:t>Ask lots of questions—especially of </a:t>
            </a:r>
            <a:r>
              <a:rPr lang="en-US" sz="2400" b="1" dirty="0"/>
              <a:t>recently tenured </a:t>
            </a:r>
            <a:r>
              <a:rPr lang="en-US" sz="2400" dirty="0"/>
              <a:t>community engaged scholars—as norms change over time.</a:t>
            </a:r>
          </a:p>
        </p:txBody>
      </p:sp>
    </p:spTree>
    <p:extLst>
      <p:ext uri="{BB962C8B-B14F-4D97-AF65-F5344CB8AC3E}">
        <p14:creationId xmlns:p14="http://schemas.microsoft.com/office/powerpoint/2010/main" val="2706202679"/>
      </p:ext>
    </p:extLst>
  </p:cSld>
  <p:clrMapOvr>
    <a:masterClrMapping/>
  </p:clrMapOvr>
  <p:transition spd="med">
    <p:wipe/>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2.1.3179"/>
  <p:tag name="PPTVERSION" val="14"/>
  <p:tag name="TPOS" val="2"/>
</p:tagLst>
</file>

<file path=ppt/theme/theme1.xml><?xml version="1.0" encoding="utf-8"?>
<a:theme xmlns:a="http://schemas.openxmlformats.org/drawingml/2006/main" name="UOE-PPT-template">
  <a:themeElements>
    <a:clrScheme name="UOE Color Theme">
      <a:dk1>
        <a:srgbClr val="464646"/>
      </a:dk1>
      <a:lt1>
        <a:sysClr val="window" lastClr="FFFFFF"/>
      </a:lt1>
      <a:dk2>
        <a:srgbClr val="18453B"/>
      </a:dk2>
      <a:lt2>
        <a:srgbClr val="EEECE1"/>
      </a:lt2>
      <a:accent1>
        <a:srgbClr val="044C7F"/>
      </a:accent1>
      <a:accent2>
        <a:srgbClr val="9E0B0F"/>
      </a:accent2>
      <a:accent3>
        <a:srgbClr val="3C9C2A"/>
      </a:accent3>
      <a:accent4>
        <a:srgbClr val="615083"/>
      </a:accent4>
      <a:accent5>
        <a:srgbClr val="007B82"/>
      </a:accent5>
      <a:accent6>
        <a:srgbClr val="F16027"/>
      </a:accent6>
      <a:hlink>
        <a:srgbClr val="3C9C2A"/>
      </a:hlink>
      <a:folHlink>
        <a:srgbClr val="3C9C2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UOE-PPT-template</Template>
  <TotalTime>2962</TotalTime>
  <Words>3713</Words>
  <Application>Microsoft Office PowerPoint</Application>
  <PresentationFormat>On-screen Show (4:3)</PresentationFormat>
  <Paragraphs>402</Paragraphs>
  <Slides>45</Slides>
  <Notes>12</Notes>
  <HiddenSlides>3</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45</vt:i4>
      </vt:variant>
      <vt:variant>
        <vt:lpstr>Custom Shows</vt:lpstr>
      </vt:variant>
      <vt:variant>
        <vt:i4>12</vt:i4>
      </vt:variant>
    </vt:vector>
  </HeadingPairs>
  <TitlesOfParts>
    <vt:vector size="62" baseType="lpstr">
      <vt:lpstr>Arial</vt:lpstr>
      <vt:lpstr>Century Gothic</vt:lpstr>
      <vt:lpstr>Times</vt:lpstr>
      <vt:lpstr>Times New Roman</vt:lpstr>
      <vt:lpstr>UOE-PPT-template</vt:lpstr>
      <vt:lpstr>Community-Engaged Scholarship in Performance Reviews and RPT</vt:lpstr>
      <vt:lpstr>Opening Reflection…</vt:lpstr>
      <vt:lpstr>Various Perspectives</vt:lpstr>
      <vt:lpstr>Opening Thoughts </vt:lpstr>
      <vt:lpstr>What is Reappointment, Promotion, and Tenure?</vt:lpstr>
      <vt:lpstr>Importance of RPT Decisions Michigan State University, 2013, pg. 2</vt:lpstr>
      <vt:lpstr>Criteria and Standards Michigan State University, 2013, pg. 12</vt:lpstr>
      <vt:lpstr>Written Policies Sometimes Include Additional Guidance</vt:lpstr>
      <vt:lpstr>PowerPoint Presentation</vt:lpstr>
      <vt:lpstr>Reappointment, Promotion, and Tenure Basics  Caveat: RPT policies vary by institution—especially when it comes to CES in performance reviews and reappointment, promotion, and tenure.</vt:lpstr>
      <vt:lpstr>Resource: The Professor is In</vt:lpstr>
      <vt:lpstr>More Resources:</vt:lpstr>
      <vt:lpstr>Typical Review “Moments”</vt:lpstr>
      <vt:lpstr>Three Basic Elements</vt:lpstr>
      <vt:lpstr>PowerPoint Presentation</vt:lpstr>
      <vt:lpstr>The “Mix” or the “Weighting” of Faculty Responsibilities</vt:lpstr>
      <vt:lpstr>RPT Study: Big 10 Institutional Policies</vt:lpstr>
      <vt:lpstr>Role of CES in RPT—Results from Big 10 Study</vt:lpstr>
      <vt:lpstr>Understanding Expectations</vt:lpstr>
      <vt:lpstr>How to Prepare Materials for RPT </vt:lpstr>
      <vt:lpstr>A “third” audience</vt:lpstr>
      <vt:lpstr>Importance of Documentation Driscoll &amp; Lynton, 1999, pg. 7</vt:lpstr>
      <vt:lpstr>What Might You Document About Your Own Community-Engaged Work?</vt:lpstr>
      <vt:lpstr>Importance of Narrative University of Mass. Boston 2005, pg. 5</vt:lpstr>
      <vt:lpstr>Your Scholarly Trajectory</vt:lpstr>
      <vt:lpstr>Strategy 1: CES Embedded Throughout Narrative Strategy</vt:lpstr>
      <vt:lpstr>MSU RPT Example:</vt:lpstr>
      <vt:lpstr>MSU RPT Example, Continued</vt:lpstr>
      <vt:lpstr>Strategy 2: CES in Only Some Places Narrative Strategy</vt:lpstr>
      <vt:lpstr>RPT is an Institutional Investment in You</vt:lpstr>
      <vt:lpstr>Other Times/Places to Tell Your CES Story</vt:lpstr>
      <vt:lpstr>Web Presence &amp; Community Engagement</vt:lpstr>
      <vt:lpstr>Link Your Story to Your Institution’s Story</vt:lpstr>
      <vt:lpstr>Ex: MSU Today highlights a researcher</vt:lpstr>
      <vt:lpstr>Ex: MSU Today highlights CE Leadership</vt:lpstr>
      <vt:lpstr>Strategies Calleson, Kauper-Brown, &amp; Seifer,  2005</vt:lpstr>
      <vt:lpstr>Advice from MSU recently tenured CE Faculty</vt:lpstr>
      <vt:lpstr>Link Your Review Materials to Institutional Plans and Policies</vt:lpstr>
      <vt:lpstr>Solicit Peer Review of Applied Products</vt:lpstr>
      <vt:lpstr>Apply For National Awards,  Start the habit as a graduate student</vt:lpstr>
      <vt:lpstr>RPT Narrative Worksheet</vt:lpstr>
      <vt:lpstr>Pause to Reflect…</vt:lpstr>
      <vt:lpstr>References</vt:lpstr>
      <vt:lpstr>References, Continued</vt:lpstr>
      <vt:lpstr>References, Continued</vt:lpstr>
      <vt:lpstr>mainshow</vt:lpstr>
      <vt:lpstr>CERC</vt:lpstr>
      <vt:lpstr>UCP</vt:lpstr>
      <vt:lpstr>UAC</vt:lpstr>
      <vt:lpstr>WHARTON</vt:lpstr>
      <vt:lpstr>CSLCE</vt:lpstr>
      <vt:lpstr>CIT</vt:lpstr>
      <vt:lpstr>NCSUE</vt:lpstr>
      <vt:lpstr>EWSI</vt:lpstr>
      <vt:lpstr>Museum</vt:lpstr>
      <vt:lpstr>CCED</vt:lpstr>
      <vt:lpstr>APUOE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connordm</dc:creator>
  <cp:lastModifiedBy>Doberneck, Diane</cp:lastModifiedBy>
  <cp:revision>122</cp:revision>
  <cp:lastPrinted>2021-09-08T16:02:25Z</cp:lastPrinted>
  <dcterms:created xsi:type="dcterms:W3CDTF">2014-10-04T15:54:40Z</dcterms:created>
  <dcterms:modified xsi:type="dcterms:W3CDTF">2022-08-30T20:29:42Z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